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6" r:id="rId11"/>
    <p:sldId id="260" r:id="rId12"/>
    <p:sldId id="270" r:id="rId13"/>
    <p:sldId id="272" r:id="rId14"/>
    <p:sldId id="273" r:id="rId15"/>
  </p:sldIdLst>
  <p:sldSz cx="12192000" cy="6858000"/>
  <p:notesSz cx="985678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71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71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71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6059" y="320802"/>
            <a:ext cx="8199881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71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1870" y="1908428"/>
            <a:ext cx="10208259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truzione.it/sistema-integrato-06/allegati/Piano%20d'azione%20nazionale%20pluriennale%202021-2025%20vistato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0896" y="1799666"/>
            <a:ext cx="979233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La</a:t>
            </a:r>
            <a:r>
              <a:rPr sz="3200" spc="-25" dirty="0"/>
              <a:t> </a:t>
            </a:r>
            <a:r>
              <a:rPr sz="3200" dirty="0"/>
              <a:t>DGR</a:t>
            </a:r>
            <a:r>
              <a:rPr sz="3200" spc="-15" dirty="0"/>
              <a:t> </a:t>
            </a:r>
            <a:r>
              <a:rPr sz="3200" dirty="0"/>
              <a:t>n.</a:t>
            </a:r>
            <a:r>
              <a:rPr sz="3200" spc="-25" dirty="0"/>
              <a:t> </a:t>
            </a:r>
            <a:r>
              <a:rPr sz="3200" spc="-5" dirty="0"/>
              <a:t>6397</a:t>
            </a:r>
            <a:r>
              <a:rPr sz="3200" spc="-15" dirty="0"/>
              <a:t> </a:t>
            </a:r>
            <a:r>
              <a:rPr sz="3200" spc="-65" dirty="0"/>
              <a:t>del</a:t>
            </a:r>
            <a:r>
              <a:rPr sz="3200" spc="160" dirty="0"/>
              <a:t> </a:t>
            </a:r>
            <a:r>
              <a:rPr sz="3200" dirty="0"/>
              <a:t>23</a:t>
            </a:r>
            <a:r>
              <a:rPr sz="3200" spc="-15" dirty="0"/>
              <a:t> </a:t>
            </a:r>
            <a:r>
              <a:rPr sz="3200" spc="-35" dirty="0"/>
              <a:t>maggio</a:t>
            </a:r>
            <a:r>
              <a:rPr sz="3200" spc="150" dirty="0"/>
              <a:t> </a:t>
            </a:r>
            <a:r>
              <a:rPr sz="3200" spc="-5" dirty="0"/>
              <a:t>2022 </a:t>
            </a:r>
            <a:r>
              <a:rPr sz="3200" dirty="0"/>
              <a:t>– </a:t>
            </a:r>
            <a:r>
              <a:rPr sz="3200" spc="5" dirty="0"/>
              <a:t> </a:t>
            </a:r>
            <a:r>
              <a:rPr sz="3200" spc="-5" dirty="0"/>
              <a:t>Approvazione</a:t>
            </a:r>
            <a:r>
              <a:rPr sz="3200" spc="-55" dirty="0"/>
              <a:t> </a:t>
            </a:r>
            <a:r>
              <a:rPr sz="3200" spc="-5" dirty="0"/>
              <a:t>delle linee</a:t>
            </a:r>
            <a:r>
              <a:rPr sz="3200" spc="-15" dirty="0"/>
              <a:t> </a:t>
            </a:r>
            <a:r>
              <a:rPr sz="3200" dirty="0"/>
              <a:t>guida</a:t>
            </a:r>
            <a:r>
              <a:rPr sz="3200" spc="-35" dirty="0"/>
              <a:t> </a:t>
            </a:r>
            <a:r>
              <a:rPr sz="3200" spc="-60" dirty="0"/>
              <a:t>per</a:t>
            </a:r>
            <a:r>
              <a:rPr sz="3200" spc="185" dirty="0"/>
              <a:t> </a:t>
            </a:r>
            <a:r>
              <a:rPr sz="3200" spc="-10" dirty="0"/>
              <a:t>la</a:t>
            </a:r>
            <a:r>
              <a:rPr sz="3200" spc="5" dirty="0"/>
              <a:t> </a:t>
            </a:r>
            <a:r>
              <a:rPr sz="3200" spc="-5" dirty="0"/>
              <a:t>realizzazione </a:t>
            </a:r>
            <a:r>
              <a:rPr sz="3200" spc="-875" dirty="0"/>
              <a:t> </a:t>
            </a:r>
            <a:r>
              <a:rPr sz="3200" spc="-60" dirty="0"/>
              <a:t>dei</a:t>
            </a:r>
            <a:r>
              <a:rPr sz="3200" spc="150" dirty="0"/>
              <a:t> </a:t>
            </a:r>
            <a:r>
              <a:rPr sz="3200" spc="-15" dirty="0"/>
              <a:t>Coordinamenti</a:t>
            </a:r>
            <a:r>
              <a:rPr sz="3200" spc="135" dirty="0"/>
              <a:t> </a:t>
            </a:r>
            <a:r>
              <a:rPr sz="3200" spc="-20" dirty="0"/>
              <a:t>Pedagogici</a:t>
            </a:r>
            <a:r>
              <a:rPr sz="3200" spc="145" dirty="0"/>
              <a:t> </a:t>
            </a:r>
            <a:r>
              <a:rPr sz="3200" spc="-25" dirty="0"/>
              <a:t>Territoriali,</a:t>
            </a:r>
            <a:endParaRPr sz="3200"/>
          </a:p>
          <a:p>
            <a:pPr marL="635" algn="ctr">
              <a:lnSpc>
                <a:spcPct val="100000"/>
              </a:lnSpc>
            </a:pPr>
            <a:r>
              <a:rPr sz="3200" spc="-90" dirty="0"/>
              <a:t>ai</a:t>
            </a:r>
            <a:r>
              <a:rPr sz="3200" spc="160" dirty="0"/>
              <a:t> </a:t>
            </a:r>
            <a:r>
              <a:rPr sz="3200" spc="-40" dirty="0"/>
              <a:t>sensi</a:t>
            </a:r>
            <a:r>
              <a:rPr sz="3200" spc="150" dirty="0"/>
              <a:t> </a:t>
            </a:r>
            <a:r>
              <a:rPr sz="3200" spc="-65" dirty="0"/>
              <a:t>del</a:t>
            </a:r>
            <a:r>
              <a:rPr sz="3200" spc="150" dirty="0"/>
              <a:t> </a:t>
            </a:r>
            <a:r>
              <a:rPr sz="3200" dirty="0"/>
              <a:t>D.</a:t>
            </a:r>
            <a:r>
              <a:rPr sz="3200" spc="-10" dirty="0"/>
              <a:t> </a:t>
            </a:r>
            <a:r>
              <a:rPr sz="3200" spc="-45" dirty="0"/>
              <a:t>L.vo</a:t>
            </a:r>
            <a:r>
              <a:rPr sz="3200" spc="150" dirty="0"/>
              <a:t> </a:t>
            </a:r>
            <a:r>
              <a:rPr sz="3200" dirty="0"/>
              <a:t>n.</a:t>
            </a:r>
            <a:r>
              <a:rPr sz="3200" spc="-30" dirty="0"/>
              <a:t> </a:t>
            </a:r>
            <a:r>
              <a:rPr sz="3200" spc="-5" dirty="0"/>
              <a:t>65/2017</a:t>
            </a:r>
            <a:endParaRPr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FB103590-8EE7-8128-4CA6-D0B9955E5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38972"/>
              </p:ext>
            </p:extLst>
          </p:nvPr>
        </p:nvGraphicFramePr>
        <p:xfrm>
          <a:off x="304800" y="152400"/>
          <a:ext cx="10972800" cy="6095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8583">
                  <a:extLst>
                    <a:ext uri="{9D8B030D-6E8A-4147-A177-3AD203B41FA5}">
                      <a16:colId xmlns:a16="http://schemas.microsoft.com/office/drawing/2014/main" val="2625047920"/>
                    </a:ext>
                  </a:extLst>
                </a:gridCol>
                <a:gridCol w="687896">
                  <a:extLst>
                    <a:ext uri="{9D8B030D-6E8A-4147-A177-3AD203B41FA5}">
                      <a16:colId xmlns:a16="http://schemas.microsoft.com/office/drawing/2014/main" val="549744749"/>
                    </a:ext>
                  </a:extLst>
                </a:gridCol>
                <a:gridCol w="518721">
                  <a:extLst>
                    <a:ext uri="{9D8B030D-6E8A-4147-A177-3AD203B41FA5}">
                      <a16:colId xmlns:a16="http://schemas.microsoft.com/office/drawing/2014/main" val="75392389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741353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21571433"/>
                    </a:ext>
                  </a:extLst>
                </a:gridCol>
                <a:gridCol w="3684863">
                  <a:extLst>
                    <a:ext uri="{9D8B030D-6E8A-4147-A177-3AD203B41FA5}">
                      <a16:colId xmlns:a16="http://schemas.microsoft.com/office/drawing/2014/main" val="4269472805"/>
                    </a:ext>
                  </a:extLst>
                </a:gridCol>
                <a:gridCol w="2030137">
                  <a:extLst>
                    <a:ext uri="{9D8B030D-6E8A-4147-A177-3AD203B41FA5}">
                      <a16:colId xmlns:a16="http://schemas.microsoft.com/office/drawing/2014/main" val="3688746497"/>
                    </a:ext>
                  </a:extLst>
                </a:gridCol>
              </a:tblGrid>
              <a:tr h="3127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Tipologia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Provincia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>
                          <a:effectLst/>
                        </a:rPr>
                        <a:t>NIDO PUBBLICO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NIDO PRIVATO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Codice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Denominazione struttura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Comune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ctr"/>
                </a:tc>
                <a:extLst>
                  <a:ext uri="{0D108BD9-81ED-4DB2-BD59-A6C34878D82A}">
                    <a16:rowId xmlns:a16="http://schemas.microsoft.com/office/drawing/2014/main" val="3112774159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MANTOVA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x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047456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LA FARFALLA</a:t>
                      </a:r>
                      <a:endParaRPr lang="it-IT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CASTEL GOFFREDO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603341672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051301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LA COCCINELLA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CASTEL GOFFREDO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080365355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MICRO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047633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ASSOCIAZIONE PER L'INFANZIA DON BOSCO</a:t>
                      </a:r>
                      <a:endParaRPr lang="it-IT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CASTEL GOFFREDO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61209032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MNAA803029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"SAN GIUSEPPE" - CASTELGOFFREDO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CASTEL GOFFREDO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17949700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MNAA80303A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"DON FERRARI" - CASTELGOFFREDO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CASTEL GOFFREDO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676245487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84135830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051778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NIDO COMUNALE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ACQUANEGRA SUL CHIESE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62766364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MNAA80103P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ACQUANEGRA  S.C. SCUOLA MATERNA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ACQUANEGRA SUL CHIESE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73254855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344391199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047517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TOPOLINO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ASOLA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046731547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INFANZIA PARITARIA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MN1A01900B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"CASA DEI BAMBINI"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ASOLA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47730150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MNAA80003V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ASOLA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ASOLA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92156650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MNAA80004X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CASTELNUOVO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ASOLA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084615653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81736902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050100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 LA CICOGNA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CANNETO SULL'OGLIO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141390183"/>
                  </a:ext>
                </a:extLst>
              </a:tr>
              <a:tr h="18518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INFANZIA PARITARIA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MN1A002002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MATERNA "CASA MARIA" CANNETO SULL'OGLIO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CANNETO SULL'OGLIO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56717477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MNAA80101L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CANNETO SULL'OGLIO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CANNETO SULL'OGLIO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26821594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268520695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047414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I NANI DI BIANCANEVE</a:t>
                      </a:r>
                      <a:endParaRPr lang="it-IT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CASALOLDO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02912890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MNAA80204G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INFANZIA - CASALOLDO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CASALOLDO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80147641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514161474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INFANZIA PARITARIA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MN1A006009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DELL'INFANZIA  "ISTITUTO BETTINI-MORANDI"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CERESARA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230090929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MNAA80203E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INFANZIA - CERESARA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CERESARA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69752255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390227437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047477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MIRA BAZZANI MARCEGAGLIA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GAZOLDO DEGLI IPPOLITI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28758612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MNAA80205L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INFANZIA " LA COCCINELLA"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GAZOLDO DEGLI IPPOLITI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061776995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376593656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052379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IL SORRISO DEI BIMBI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MARIANA MANTOVANA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594553338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INFANZIA PARITARIA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MN1A01300C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scuola dell'infanzia "TERESA CHIZZONI"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MARIANA MANTOVANA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341358918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87745976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053545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IL PRINCIPE RANOCCHIO</a:t>
                      </a:r>
                      <a:endParaRPr lang="it-IT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PIUBEGA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867269277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X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066809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ASILO NIDO LA GIRANDOLA</a:t>
                      </a:r>
                      <a:endParaRPr lang="it-IT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PIUBEGA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203578553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SCUOLA STATALE INFANZIA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MANTOVA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MNAA80206N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INFANZIA - PIUBEGA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PIUBEGA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3196080104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757833829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ASILO NIDO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MANTOVA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X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054680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NIDO "IL TRENINO"</a:t>
                      </a:r>
                      <a:endParaRPr lang="it-IT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REDONDESCO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2984231997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INFANZIA PARITARIA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MN1A80301T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INFANZIA ROSINA BOSELLI MARCONI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REDONDESCO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49728808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MNAA80002T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REDONDESCO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REDONDESCO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434334638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943227182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MNAA80001R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INFANZIA - CASALMORO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CASALMORO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677210583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682062741"/>
                  </a:ext>
                </a:extLst>
              </a:tr>
              <a:tr h="13995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SCUOLA STATALE INFANZIA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MANTOVA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MNAA80102N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CASALROMANO SCUOLA MATERNA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CASALROMANO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9" marR="2309" marT="2309" marB="0" anchor="b"/>
                </a:tc>
                <a:extLst>
                  <a:ext uri="{0D108BD9-81ED-4DB2-BD59-A6C34878D82A}">
                    <a16:rowId xmlns:a16="http://schemas.microsoft.com/office/drawing/2014/main" val="1392221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425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360" y="457327"/>
            <a:ext cx="98183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Formazione </a:t>
            </a:r>
            <a:r>
              <a:rPr spc="-10" dirty="0"/>
              <a:t>continua</a:t>
            </a:r>
            <a:r>
              <a:rPr spc="10" dirty="0"/>
              <a:t> </a:t>
            </a:r>
            <a:r>
              <a:rPr spc="-5" dirty="0"/>
              <a:t>e</a:t>
            </a:r>
            <a:r>
              <a:rPr dirty="0"/>
              <a:t> </a:t>
            </a:r>
            <a:r>
              <a:rPr spc="-15" dirty="0"/>
              <a:t>coordinamenti</a:t>
            </a:r>
            <a:r>
              <a:rPr spc="155" dirty="0"/>
              <a:t> </a:t>
            </a:r>
            <a:r>
              <a:rPr spc="-20" dirty="0"/>
              <a:t>pedagogici</a:t>
            </a:r>
            <a:r>
              <a:rPr spc="165" dirty="0"/>
              <a:t> </a:t>
            </a:r>
            <a:r>
              <a:rPr dirty="0"/>
              <a:t>territoriali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9360" y="1285494"/>
            <a:ext cx="9973310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8255" indent="-287020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99720" algn="l"/>
              </a:tabLst>
            </a:pPr>
            <a:r>
              <a:rPr sz="1800" spc="-5" dirty="0">
                <a:latin typeface="Arial MT"/>
                <a:cs typeface="Arial MT"/>
              </a:rPr>
              <a:t>La programmazione </a:t>
            </a:r>
            <a:r>
              <a:rPr sz="1800" dirty="0" err="1">
                <a:latin typeface="Arial MT"/>
                <a:cs typeface="Arial MT"/>
              </a:rPr>
              <a:t>regionale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2021-20</a:t>
            </a:r>
            <a:r>
              <a:rPr lang="it-IT" sz="1800" spc="-5" dirty="0">
                <a:latin typeface="Arial MT"/>
                <a:cs typeface="Arial MT"/>
              </a:rPr>
              <a:t>2</a:t>
            </a:r>
            <a:r>
              <a:rPr sz="1800" spc="-5" dirty="0">
                <a:latin typeface="Arial MT"/>
                <a:cs typeface="Arial MT"/>
              </a:rPr>
              <a:t>3 prevede di utilizzare </a:t>
            </a:r>
            <a:r>
              <a:rPr sz="1800" dirty="0">
                <a:latin typeface="Arial MT"/>
                <a:cs typeface="Arial MT"/>
              </a:rPr>
              <a:t>il </a:t>
            </a:r>
            <a:r>
              <a:rPr sz="1800" spc="-5" dirty="0">
                <a:latin typeface="Arial MT"/>
                <a:cs typeface="Arial MT"/>
              </a:rPr>
              <a:t>5% dell’importo dell’intero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contributo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annuale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statale</a:t>
            </a:r>
            <a:r>
              <a:rPr sz="1800" dirty="0">
                <a:latin typeface="Arial MT"/>
                <a:cs typeface="Arial MT"/>
              </a:rPr>
              <a:t> per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interventi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formazione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continua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servizio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personale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educativo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 docente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 promozione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dei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coordinamenti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pedagogici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territoriali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-"/>
            </a:pPr>
            <a:endParaRPr sz="1200" dirty="0">
              <a:latin typeface="Arial MT"/>
              <a:cs typeface="Arial MT"/>
            </a:endParaRPr>
          </a:p>
          <a:p>
            <a:pPr marL="299085" marR="6985" indent="-287020" algn="just">
              <a:lnSpc>
                <a:spcPct val="100000"/>
              </a:lnSpc>
              <a:buChar char="-"/>
              <a:tabLst>
                <a:tab pos="299720" algn="l"/>
              </a:tabLst>
            </a:pPr>
            <a:r>
              <a:rPr sz="1800" dirty="0">
                <a:latin typeface="Arial MT"/>
                <a:cs typeface="Arial MT"/>
              </a:rPr>
              <a:t>Il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contributo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annuale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è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destinato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ai</a:t>
            </a:r>
            <a:r>
              <a:rPr sz="1800" dirty="0">
                <a:latin typeface="Arial MT"/>
                <a:cs typeface="Arial MT"/>
              </a:rPr>
              <a:t> comuni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aggregazioni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dirty="0">
                <a:latin typeface="Arial MT"/>
                <a:cs typeface="Arial MT"/>
              </a:rPr>
              <a:t> cui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alla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legge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328/2000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 alla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l.r. 3/2008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-"/>
            </a:pPr>
            <a:endParaRPr sz="12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spc="-5" dirty="0">
                <a:latin typeface="Arial MT"/>
                <a:cs typeface="Arial MT"/>
              </a:rPr>
              <a:t>La</a:t>
            </a:r>
            <a:r>
              <a:rPr sz="1800" spc="5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quota</a:t>
            </a:r>
            <a:r>
              <a:rPr sz="1800" spc="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è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assegnata</a:t>
            </a:r>
            <a:r>
              <a:rPr sz="1800" spc="7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al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comune</a:t>
            </a:r>
            <a:r>
              <a:rPr sz="1800" spc="5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dell’ambito</a:t>
            </a:r>
            <a:r>
              <a:rPr sz="1800" spc="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maggior</a:t>
            </a:r>
            <a:r>
              <a:rPr sz="1800" spc="7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popolazione</a:t>
            </a:r>
            <a:r>
              <a:rPr sz="1800" spc="7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età</a:t>
            </a:r>
            <a:r>
              <a:rPr sz="1800" spc="6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compresa</a:t>
            </a:r>
            <a:r>
              <a:rPr sz="1800" spc="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tra</a:t>
            </a:r>
            <a:r>
              <a:rPr sz="1800" spc="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0</a:t>
            </a: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5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anni</a:t>
            </a:r>
            <a:r>
              <a:rPr lang="it-IT" sz="1800" spc="-10" dirty="0">
                <a:latin typeface="Arial MT"/>
                <a:cs typeface="Arial MT"/>
              </a:rPr>
              <a:t> :      </a:t>
            </a:r>
            <a:r>
              <a:rPr lang="it-IT" sz="1800" b="1" spc="-10" dirty="0">
                <a:latin typeface="Arial MT"/>
                <a:cs typeface="Arial MT"/>
              </a:rPr>
              <a:t>QUOTA  ASSEGNATA  AL COMUNE DI CASTEL GOFFREDO</a:t>
            </a:r>
          </a:p>
          <a:p>
            <a:pPr marL="299085">
              <a:lnSpc>
                <a:spcPct val="100000"/>
              </a:lnSpc>
            </a:pPr>
            <a:endParaRPr lang="it-IT" sz="1000" b="1" spc="-10" dirty="0">
              <a:latin typeface="Arial MT"/>
              <a:cs typeface="Arial MT"/>
            </a:endParaRPr>
          </a:p>
          <a:p>
            <a:pPr marL="1956435" lvl="3" indent="-285750">
              <a:buFont typeface="Wingdings" panose="05000000000000000000" pitchFamily="2" charset="2"/>
              <a:buChar char="Ø"/>
            </a:pPr>
            <a:r>
              <a:rPr lang="it-IT" spc="-10" dirty="0">
                <a:latin typeface="Arial MT"/>
                <a:cs typeface="Arial MT"/>
              </a:rPr>
              <a:t>Quota coordinamento pedagogico 2021 = €   8.872,00</a:t>
            </a:r>
          </a:p>
          <a:p>
            <a:pPr marL="1956435" lvl="3" indent="-285750">
              <a:buFont typeface="Wingdings" panose="05000000000000000000" pitchFamily="2" charset="2"/>
              <a:buChar char="Ø"/>
            </a:pPr>
            <a:r>
              <a:rPr lang="it-IT" spc="-10" dirty="0">
                <a:latin typeface="Arial MT"/>
                <a:cs typeface="Arial MT"/>
              </a:rPr>
              <a:t>Quota coordinamento pedagogico 2022 = €   9.225,00</a:t>
            </a:r>
          </a:p>
          <a:p>
            <a:pPr marL="1956435" lvl="3" indent="-285750">
              <a:buFont typeface="Wingdings" panose="05000000000000000000" pitchFamily="2" charset="2"/>
              <a:buChar char="Ø"/>
            </a:pPr>
            <a:r>
              <a:rPr lang="it-IT" spc="-10" dirty="0">
                <a:latin typeface="Arial MT"/>
                <a:cs typeface="Arial MT"/>
              </a:rPr>
              <a:t>Quota coordinamento pedagogico 2023 = €   9.225,00</a:t>
            </a:r>
          </a:p>
          <a:p>
            <a:pPr marL="1956435" lvl="3" indent="-285750">
              <a:buFont typeface="Wingdings" panose="05000000000000000000" pitchFamily="2" charset="2"/>
              <a:buChar char="Ø"/>
            </a:pPr>
            <a:r>
              <a:rPr lang="it-IT" b="1" u="sng" spc="-10" dirty="0">
                <a:latin typeface="Arial MT"/>
                <a:cs typeface="Arial MT"/>
              </a:rPr>
              <a:t>TOTALE</a:t>
            </a:r>
            <a:r>
              <a:rPr lang="it-IT" u="sng" spc="-10" dirty="0">
                <a:latin typeface="Arial MT"/>
                <a:cs typeface="Arial MT"/>
              </a:rPr>
              <a:t> 	    		        </a:t>
            </a:r>
            <a:r>
              <a:rPr lang="it-IT" b="1" u="sng" spc="-10" dirty="0">
                <a:latin typeface="Arial MT"/>
                <a:cs typeface="Arial MT"/>
              </a:rPr>
              <a:t>= € 27.322,00</a:t>
            </a:r>
            <a:endParaRPr b="1" u="sng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sz="1800" spc="-5" dirty="0">
                <a:latin typeface="Arial MT"/>
                <a:cs typeface="Arial MT"/>
              </a:rPr>
              <a:t>Le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modalità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utilizzo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delle</a:t>
            </a:r>
            <a:r>
              <a:rPr sz="1800" spc="18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risorse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da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parte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dei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comuni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aggregati</a:t>
            </a:r>
            <a:r>
              <a:rPr sz="1800" spc="19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negli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ambiti</a:t>
            </a:r>
            <a:r>
              <a:rPr sz="1800" spc="19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territoriali</a:t>
            </a:r>
            <a:r>
              <a:rPr sz="1800" spc="20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sono</a:t>
            </a:r>
            <a:endParaRPr sz="1800" dirty="0">
              <a:latin typeface="Arial MT"/>
              <a:cs typeface="Arial MT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Arial MT"/>
                <a:cs typeface="Arial MT"/>
              </a:rPr>
              <a:t>definite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sulla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base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apposite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linee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guida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regionali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Arial MT"/>
              <a:cs typeface="Arial MT"/>
            </a:endParaRPr>
          </a:p>
          <a:p>
            <a:pPr marL="299085" marR="6985" indent="-287020" algn="just">
              <a:lnSpc>
                <a:spcPct val="100000"/>
              </a:lnSpc>
              <a:spcBef>
                <a:spcPts val="5"/>
              </a:spcBef>
              <a:buChar char="-"/>
              <a:tabLst>
                <a:tab pos="299720" algn="l"/>
              </a:tabLst>
            </a:pPr>
            <a:r>
              <a:rPr sz="1800" spc="-5" dirty="0">
                <a:latin typeface="Arial MT"/>
                <a:cs typeface="Arial MT"/>
              </a:rPr>
              <a:t>Le linee guida regionali sono approvate d’intesa </a:t>
            </a:r>
            <a:r>
              <a:rPr sz="1800" dirty="0">
                <a:latin typeface="Arial MT"/>
                <a:cs typeface="Arial MT"/>
              </a:rPr>
              <a:t>con </a:t>
            </a:r>
            <a:r>
              <a:rPr sz="1800" spc="-5" dirty="0">
                <a:latin typeface="Arial MT"/>
                <a:cs typeface="Arial MT"/>
              </a:rPr>
              <a:t>l’Ufficio Scolastico Regionale, </a:t>
            </a:r>
            <a:r>
              <a:rPr sz="1800" dirty="0">
                <a:latin typeface="Arial MT"/>
                <a:cs typeface="Arial MT"/>
              </a:rPr>
              <a:t>sentiti il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Tavolo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paritetico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coordinamento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ed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il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Tavolo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regionale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confronto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646" y="99186"/>
            <a:ext cx="41217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Il</a:t>
            </a:r>
            <a:r>
              <a:rPr spc="130" dirty="0"/>
              <a:t> </a:t>
            </a:r>
            <a:r>
              <a:rPr spc="-25" dirty="0"/>
              <a:t>Comitato</a:t>
            </a:r>
            <a:r>
              <a:rPr spc="155" dirty="0"/>
              <a:t> </a:t>
            </a:r>
            <a:r>
              <a:rPr spc="-5" dirty="0"/>
              <a:t>locale</a:t>
            </a:r>
            <a:r>
              <a:rPr spc="-15" dirty="0"/>
              <a:t> </a:t>
            </a:r>
            <a:r>
              <a:rPr spc="-25" dirty="0"/>
              <a:t>zerosei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641256"/>
            <a:ext cx="10208260" cy="583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95"/>
              </a:spcBef>
            </a:pPr>
            <a:r>
              <a:rPr sz="1800" dirty="0">
                <a:latin typeface="Arial MT"/>
                <a:cs typeface="Arial MT"/>
              </a:rPr>
              <a:t>In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considerazione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complessità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organizzativa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dell’elevato numero di servizi educativi </a:t>
            </a:r>
            <a:r>
              <a:rPr sz="1800" dirty="0">
                <a:latin typeface="Arial MT"/>
                <a:cs typeface="Arial MT"/>
              </a:rPr>
              <a:t>e </a:t>
            </a:r>
            <a:r>
              <a:rPr sz="1800" spc="-5" dirty="0">
                <a:latin typeface="Arial MT"/>
                <a:cs typeface="Arial MT"/>
              </a:rPr>
              <a:t>di scuole </a:t>
            </a:r>
            <a:r>
              <a:rPr sz="1800" spc="-5" dirty="0" err="1">
                <a:latin typeface="Arial MT"/>
                <a:cs typeface="Arial MT"/>
              </a:rPr>
              <a:t>dell’infanzia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5" dirty="0" err="1">
                <a:latin typeface="Arial MT"/>
                <a:cs typeface="Arial MT"/>
              </a:rPr>
              <a:t>presenti</a:t>
            </a:r>
            <a:r>
              <a:rPr sz="1800" spc="-5" dirty="0">
                <a:latin typeface="Arial MT"/>
                <a:cs typeface="Arial MT"/>
              </a:rPr>
              <a:t>, si ritiene opportuno proporre che </a:t>
            </a:r>
            <a:r>
              <a:rPr sz="1800" dirty="0">
                <a:latin typeface="Arial MT"/>
                <a:cs typeface="Arial MT"/>
              </a:rPr>
              <a:t>in </a:t>
            </a:r>
            <a:r>
              <a:rPr sz="1800" spc="-5" dirty="0">
                <a:latin typeface="Arial MT"/>
                <a:cs typeface="Arial MT"/>
              </a:rPr>
              <a:t>ciascun Ambito </a:t>
            </a:r>
            <a:r>
              <a:rPr sz="1800" dirty="0">
                <a:latin typeface="Arial MT"/>
                <a:cs typeface="Arial MT"/>
              </a:rPr>
              <a:t>il </a:t>
            </a:r>
            <a:r>
              <a:rPr sz="1800" spc="-5" dirty="0" err="1">
                <a:latin typeface="Arial MT"/>
                <a:cs typeface="Arial MT"/>
              </a:rPr>
              <a:t>Coordinamento</a:t>
            </a:r>
            <a:r>
              <a:rPr sz="1800" spc="-5" dirty="0">
                <a:latin typeface="Arial MT"/>
                <a:cs typeface="Arial MT"/>
              </a:rPr>
              <a:t> pedagogico territoriale sia coadiuvato </a:t>
            </a:r>
            <a:r>
              <a:rPr sz="1800" dirty="0">
                <a:latin typeface="Arial MT"/>
                <a:cs typeface="Arial MT"/>
              </a:rPr>
              <a:t>da </a:t>
            </a:r>
            <a:r>
              <a:rPr sz="1800" spc="-5" dirty="0">
                <a:latin typeface="Arial MT"/>
                <a:cs typeface="Arial MT"/>
              </a:rPr>
              <a:t>un organismo di rappresentanza locale,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denominato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b="1" spc="-5" dirty="0">
                <a:latin typeface="Arial MT"/>
                <a:cs typeface="Arial MT"/>
              </a:rPr>
              <a:t>“Comitato</a:t>
            </a:r>
            <a:r>
              <a:rPr sz="1800" b="1" spc="10" dirty="0">
                <a:latin typeface="Arial MT"/>
                <a:cs typeface="Arial MT"/>
              </a:rPr>
              <a:t> </a:t>
            </a:r>
            <a:r>
              <a:rPr sz="1800" b="1" spc="-5" dirty="0">
                <a:latin typeface="Arial MT"/>
                <a:cs typeface="Arial MT"/>
              </a:rPr>
              <a:t>locale</a:t>
            </a:r>
            <a:r>
              <a:rPr sz="1800" b="1" spc="10" dirty="0">
                <a:latin typeface="Arial MT"/>
                <a:cs typeface="Arial MT"/>
              </a:rPr>
              <a:t> </a:t>
            </a:r>
            <a:r>
              <a:rPr sz="1800" b="1" spc="-5" dirty="0">
                <a:latin typeface="Arial MT"/>
                <a:cs typeface="Arial MT"/>
              </a:rPr>
              <a:t>zerosei”</a:t>
            </a:r>
            <a:r>
              <a:rPr sz="1800" spc="-5" dirty="0">
                <a:latin typeface="Arial MT"/>
                <a:cs typeface="Arial MT"/>
              </a:rPr>
              <a:t>,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seguente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composizione:</a:t>
            </a:r>
            <a:endParaRPr sz="1800" dirty="0">
              <a:latin typeface="Arial MT"/>
              <a:cs typeface="Arial MT"/>
            </a:endParaRPr>
          </a:p>
          <a:p>
            <a:pPr marL="355600" marR="8255" indent="-343535" algn="just">
              <a:lnSpc>
                <a:spcPct val="130000"/>
              </a:lnSpc>
              <a:spcBef>
                <a:spcPts val="1225"/>
              </a:spcBef>
              <a:buFont typeface="Symbol"/>
              <a:buChar char=""/>
              <a:tabLst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il </a:t>
            </a:r>
            <a:r>
              <a:rPr sz="1600" u="sng" spc="-5" dirty="0">
                <a:latin typeface="Arial MT"/>
                <a:cs typeface="Arial MT"/>
              </a:rPr>
              <a:t>Presidente</a:t>
            </a:r>
            <a:r>
              <a:rPr sz="1600" spc="-5" dirty="0">
                <a:latin typeface="Arial MT"/>
                <a:cs typeface="Arial MT"/>
              </a:rPr>
              <a:t> coordinatore del Coordinamento pedagogico territoriale che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presiede il Comitato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locale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 err="1">
                <a:latin typeface="Arial MT"/>
                <a:cs typeface="Arial MT"/>
              </a:rPr>
              <a:t>zerosei</a:t>
            </a:r>
            <a:r>
              <a:rPr sz="1600" spc="-5" dirty="0">
                <a:latin typeface="Arial MT"/>
                <a:cs typeface="Arial MT"/>
              </a:rPr>
              <a:t>;</a:t>
            </a:r>
            <a:endParaRPr lang="it-IT" sz="1600" spc="-5" dirty="0">
              <a:latin typeface="Arial MT"/>
              <a:cs typeface="Arial MT"/>
            </a:endParaRPr>
          </a:p>
          <a:p>
            <a:pPr marL="355600" marR="7620" indent="-343535" algn="just">
              <a:lnSpc>
                <a:spcPct val="130100"/>
              </a:lnSpc>
              <a:spcBef>
                <a:spcPts val="430"/>
              </a:spcBef>
              <a:buFont typeface="Symbol"/>
              <a:buChar char=""/>
              <a:tabLst>
                <a:tab pos="356235" algn="l"/>
              </a:tabLst>
            </a:pPr>
            <a:r>
              <a:rPr sz="1600" u="sng" spc="-5" dirty="0">
                <a:latin typeface="Arial MT"/>
                <a:cs typeface="Arial MT"/>
              </a:rPr>
              <a:t>3</a:t>
            </a:r>
            <a:r>
              <a:rPr sz="1600" u="sng" spc="26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rappresentanti</a:t>
            </a:r>
            <a:r>
              <a:rPr sz="1600" u="sng" spc="27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dei</a:t>
            </a:r>
            <a:r>
              <a:rPr sz="1600" u="sng" spc="27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Comuni</a:t>
            </a:r>
            <a:r>
              <a:rPr sz="1600" u="sng" spc="27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designati</a:t>
            </a:r>
            <a:r>
              <a:rPr sz="1600" u="sng" spc="27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dall’Assemblea</a:t>
            </a:r>
            <a:r>
              <a:rPr sz="1600" u="sng" spc="27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dei</a:t>
            </a:r>
            <a:r>
              <a:rPr sz="1600" u="sng" spc="27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Sindaci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dell’Ambito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territoriale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cui </a:t>
            </a:r>
            <a:r>
              <a:rPr sz="1600" spc="-48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uno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 rappresentanza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Comune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capofila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sensi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 err="1">
                <a:latin typeface="Arial MT"/>
                <a:cs typeface="Arial MT"/>
              </a:rPr>
              <a:t>dgr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5618/2021</a:t>
            </a:r>
            <a:r>
              <a:rPr lang="it-IT" sz="1600" spc="-5" dirty="0">
                <a:latin typeface="Arial MT"/>
                <a:cs typeface="Arial MT"/>
              </a:rPr>
              <a:t>:</a:t>
            </a:r>
          </a:p>
          <a:p>
            <a:pPr marL="1212215" marR="7620" lvl="2" indent="-285750" algn="just">
              <a:lnSpc>
                <a:spcPct val="130100"/>
              </a:lnSpc>
              <a:spcBef>
                <a:spcPts val="430"/>
              </a:spcBef>
              <a:buFontTx/>
              <a:buChar char="-"/>
              <a:tabLst>
                <a:tab pos="356235" algn="l"/>
              </a:tabLst>
            </a:pPr>
            <a:r>
              <a:rPr lang="it-IT" sz="1600" spc="-5" dirty="0">
                <a:latin typeface="Arial MT"/>
                <a:cs typeface="Arial MT"/>
              </a:rPr>
              <a:t>Rodella Tiziana (Assessore Comune di Castel Goffredo)</a:t>
            </a:r>
          </a:p>
          <a:p>
            <a:pPr marL="1212215" marR="7620" lvl="2" indent="-285750" algn="just">
              <a:lnSpc>
                <a:spcPct val="130100"/>
              </a:lnSpc>
              <a:spcBef>
                <a:spcPts val="430"/>
              </a:spcBef>
              <a:buFontTx/>
              <a:buChar char="-"/>
              <a:tabLst>
                <a:tab pos="356235" algn="l"/>
              </a:tabLst>
            </a:pPr>
            <a:r>
              <a:rPr lang="it-IT" sz="1600" spc="-5" dirty="0">
                <a:latin typeface="Arial MT"/>
                <a:cs typeface="Arial MT"/>
              </a:rPr>
              <a:t>Da Campo Denise (Consigliere Comune di Asola)</a:t>
            </a:r>
          </a:p>
          <a:p>
            <a:pPr marL="1212215" marR="7620" lvl="2" indent="-285750" algn="just">
              <a:lnSpc>
                <a:spcPct val="130100"/>
              </a:lnSpc>
              <a:spcBef>
                <a:spcPts val="430"/>
              </a:spcBef>
              <a:buFontTx/>
              <a:buChar char="-"/>
              <a:tabLst>
                <a:tab pos="356235" algn="l"/>
              </a:tabLst>
            </a:pPr>
            <a:r>
              <a:rPr lang="it-IT" sz="1600" spc="-5" dirty="0">
                <a:latin typeface="Arial MT"/>
                <a:cs typeface="Arial MT"/>
              </a:rPr>
              <a:t>Raschi Emma (Sindaco Comune di Casaloldo)</a:t>
            </a:r>
          </a:p>
          <a:p>
            <a:pPr marL="355600" marR="8255" indent="-343535" algn="just">
              <a:lnSpc>
                <a:spcPct val="130000"/>
              </a:lnSpc>
              <a:spcBef>
                <a:spcPts val="434"/>
              </a:spcBef>
              <a:buFont typeface="Symbol"/>
              <a:buChar char=""/>
              <a:tabLst>
                <a:tab pos="356235" algn="l"/>
              </a:tabLst>
            </a:pPr>
            <a:r>
              <a:rPr sz="1600" u="sng" spc="-5" dirty="0">
                <a:latin typeface="Arial MT"/>
                <a:cs typeface="Arial MT"/>
              </a:rPr>
              <a:t>4 rappresentanti dei servizi educativi e delle scuole dell’infanzia</a:t>
            </a:r>
            <a:r>
              <a:rPr sz="1600" spc="-5" dirty="0">
                <a:latin typeface="Arial MT"/>
                <a:cs typeface="Arial MT"/>
              </a:rPr>
              <a:t>, uno per ciascuna delle </a:t>
            </a:r>
            <a:r>
              <a:rPr sz="1600" dirty="0">
                <a:latin typeface="Arial MT"/>
                <a:cs typeface="Arial MT"/>
              </a:rPr>
              <a:t>seguenti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tipologie: </a:t>
            </a:r>
            <a:r>
              <a:rPr sz="1600" dirty="0">
                <a:latin typeface="Arial MT"/>
                <a:cs typeface="Arial MT"/>
              </a:rPr>
              <a:t>servizi </a:t>
            </a:r>
            <a:r>
              <a:rPr sz="1600" spc="-5" dirty="0">
                <a:latin typeface="Arial MT"/>
                <a:cs typeface="Arial MT"/>
              </a:rPr>
              <a:t>educativi per la </a:t>
            </a:r>
            <a:r>
              <a:rPr sz="1600" dirty="0">
                <a:latin typeface="Arial MT"/>
                <a:cs typeface="Arial MT"/>
              </a:rPr>
              <a:t>prima </a:t>
            </a:r>
            <a:r>
              <a:rPr sz="1600" spc="-5" dirty="0">
                <a:latin typeface="Arial MT"/>
                <a:cs typeface="Arial MT"/>
              </a:rPr>
              <a:t>infanzia pubblici, servizi educativi per la </a:t>
            </a:r>
            <a:r>
              <a:rPr sz="1600" dirty="0">
                <a:latin typeface="Arial MT"/>
                <a:cs typeface="Arial MT"/>
              </a:rPr>
              <a:t>prima </a:t>
            </a:r>
            <a:r>
              <a:rPr sz="1600" spc="-5" dirty="0">
                <a:latin typeface="Arial MT"/>
                <a:cs typeface="Arial MT"/>
              </a:rPr>
              <a:t>infanzia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privati,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scuole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d’infanzia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statali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scuole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d’infanzia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paritarie;</a:t>
            </a:r>
            <a:endParaRPr sz="1600" dirty="0">
              <a:latin typeface="Arial MT"/>
              <a:cs typeface="Arial MT"/>
            </a:endParaRPr>
          </a:p>
          <a:p>
            <a:pPr marL="355600" marR="7620" indent="-343535" algn="just">
              <a:lnSpc>
                <a:spcPct val="130000"/>
              </a:lnSpc>
              <a:spcBef>
                <a:spcPts val="430"/>
              </a:spcBef>
              <a:buFont typeface="Symbol"/>
              <a:buChar char=""/>
              <a:tabLst>
                <a:tab pos="356235" algn="l"/>
              </a:tabLst>
            </a:pPr>
            <a:r>
              <a:rPr sz="1600" u="sng" spc="-5" dirty="0">
                <a:latin typeface="Arial MT"/>
                <a:cs typeface="Arial MT"/>
              </a:rPr>
              <a:t>4 rappresentanti dei genitori/associazioni di genitori</a:t>
            </a:r>
            <a:r>
              <a:rPr sz="1600" spc="-5" dirty="0">
                <a:latin typeface="Arial MT"/>
                <a:cs typeface="Arial MT"/>
              </a:rPr>
              <a:t>, uno per ciascuna delle seguenti tipologie: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servizi educativi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 prima infanzia pubblici,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servizi educativi per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4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prima infanzia</a:t>
            </a:r>
            <a:r>
              <a:rPr sz="1600" spc="4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privati,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scuole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d’infanzia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statali </a:t>
            </a:r>
            <a:r>
              <a:rPr sz="1600" dirty="0">
                <a:latin typeface="Arial MT"/>
                <a:cs typeface="Arial MT"/>
              </a:rPr>
              <a:t>e</a:t>
            </a:r>
            <a:r>
              <a:rPr sz="1600" spc="-5" dirty="0">
                <a:latin typeface="Arial MT"/>
                <a:cs typeface="Arial MT"/>
              </a:rPr>
              <a:t> scuole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d’infanzia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paritarie.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0364" y="232028"/>
            <a:ext cx="63322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 </a:t>
            </a:r>
            <a:r>
              <a:rPr spc="-25" dirty="0"/>
              <a:t>funzioni</a:t>
            </a:r>
            <a:r>
              <a:rPr spc="155" dirty="0"/>
              <a:t> </a:t>
            </a:r>
            <a:r>
              <a:rPr spc="-55" dirty="0"/>
              <a:t>del</a:t>
            </a:r>
            <a:r>
              <a:rPr spc="150" dirty="0"/>
              <a:t> </a:t>
            </a:r>
            <a:r>
              <a:rPr spc="-25" dirty="0"/>
              <a:t>Comitato</a:t>
            </a:r>
            <a:r>
              <a:rPr spc="145" dirty="0"/>
              <a:t> </a:t>
            </a:r>
            <a:r>
              <a:rPr spc="-5" dirty="0"/>
              <a:t>locale</a:t>
            </a:r>
            <a:r>
              <a:rPr spc="5" dirty="0"/>
              <a:t> </a:t>
            </a:r>
            <a:r>
              <a:rPr spc="-25" dirty="0"/>
              <a:t>zerosei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604" y="702080"/>
            <a:ext cx="10206990" cy="59277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3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Il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Comitato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locale</a:t>
            </a:r>
            <a:r>
              <a:rPr sz="1600" spc="-5" dirty="0">
                <a:latin typeface="Arial MT"/>
                <a:cs typeface="Arial MT"/>
              </a:rPr>
              <a:t> zerosei,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organismo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deputato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alla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governance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territoriale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del</a:t>
            </a:r>
            <a:r>
              <a:rPr sz="1600" spc="-5" dirty="0">
                <a:latin typeface="Arial MT"/>
                <a:cs typeface="Arial MT"/>
              </a:rPr>
              <a:t> sistema,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svolge</a:t>
            </a:r>
            <a:r>
              <a:rPr sz="1600" dirty="0">
                <a:latin typeface="Arial MT"/>
                <a:cs typeface="Arial MT"/>
              </a:rPr>
              <a:t> le</a:t>
            </a:r>
            <a:r>
              <a:rPr sz="1600" spc="4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seguenti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funzioni:</a:t>
            </a:r>
            <a:endParaRPr sz="1600" dirty="0">
              <a:latin typeface="Arial MT"/>
              <a:cs typeface="Arial MT"/>
            </a:endParaRPr>
          </a:p>
          <a:p>
            <a:pPr marL="354965" marR="5715" indent="-342900" algn="just">
              <a:lnSpc>
                <a:spcPct val="130100"/>
              </a:lnSpc>
              <a:spcBef>
                <a:spcPts val="1185"/>
              </a:spcBef>
              <a:buFont typeface="Symbol"/>
              <a:buChar char="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riceve proposte dal Coordinamento pedagogico territoriale sulle attività da realizzare </a:t>
            </a:r>
            <a:r>
              <a:rPr sz="1600" dirty="0">
                <a:latin typeface="Arial MT"/>
                <a:cs typeface="Arial MT"/>
              </a:rPr>
              <a:t>in </a:t>
            </a:r>
            <a:r>
              <a:rPr sz="1600" spc="-5" dirty="0">
                <a:latin typeface="Arial MT"/>
                <a:cs typeface="Arial MT"/>
              </a:rPr>
              <a:t>ambito pedagogico 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formativo;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30100"/>
              </a:lnSpc>
              <a:spcBef>
                <a:spcPts val="380"/>
              </a:spcBef>
              <a:buFont typeface="Symbol"/>
              <a:buChar char="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redige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un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programma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annuale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degli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interventi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pedagogici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formativi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approvati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dal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Coordinamento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pedagogico </a:t>
            </a:r>
            <a:r>
              <a:rPr sz="1600" dirty="0">
                <a:latin typeface="Arial MT"/>
                <a:cs typeface="Arial MT"/>
              </a:rPr>
              <a:t>territoriale </a:t>
            </a:r>
            <a:r>
              <a:rPr sz="1600" spc="-5" dirty="0">
                <a:latin typeface="Arial MT"/>
                <a:cs typeface="Arial MT"/>
              </a:rPr>
              <a:t>da realizzare con l’impiego delle risorse del Fondo nazionale per </a:t>
            </a:r>
            <a:r>
              <a:rPr sz="1600" dirty="0">
                <a:latin typeface="Arial MT"/>
                <a:cs typeface="Arial MT"/>
              </a:rPr>
              <a:t>il </a:t>
            </a:r>
            <a:r>
              <a:rPr sz="1600" spc="-5" dirty="0">
                <a:latin typeface="Arial MT"/>
                <a:cs typeface="Arial MT"/>
              </a:rPr>
              <a:t>sistema integrato di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educazione e istruzione di </a:t>
            </a:r>
            <a:r>
              <a:rPr sz="1600" spc="-10" dirty="0">
                <a:latin typeface="Arial MT"/>
                <a:cs typeface="Arial MT"/>
              </a:rPr>
              <a:t>cui all’art. </a:t>
            </a:r>
            <a:r>
              <a:rPr sz="1600" spc="-5" dirty="0">
                <a:latin typeface="Arial MT"/>
                <a:cs typeface="Arial MT"/>
              </a:rPr>
              <a:t>12 d.lgs. 65/2017, stanziate presso </a:t>
            </a:r>
            <a:r>
              <a:rPr sz="1600" dirty="0">
                <a:latin typeface="Arial MT"/>
                <a:cs typeface="Arial MT"/>
              </a:rPr>
              <a:t>il </a:t>
            </a:r>
            <a:r>
              <a:rPr sz="1600" spc="-5" dirty="0">
                <a:latin typeface="Arial MT"/>
                <a:cs typeface="Arial MT"/>
              </a:rPr>
              <a:t>Comune capofila e di eventuali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risorse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aggiuntive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regionali 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comunali;</a:t>
            </a:r>
            <a:endParaRPr sz="1600" dirty="0">
              <a:latin typeface="Arial MT"/>
              <a:cs typeface="Arial MT"/>
            </a:endParaRPr>
          </a:p>
          <a:p>
            <a:pPr marL="354965" marR="8255" indent="-342900" algn="just">
              <a:lnSpc>
                <a:spcPct val="130000"/>
              </a:lnSpc>
              <a:spcBef>
                <a:spcPts val="385"/>
              </a:spcBef>
              <a:buFont typeface="Symbol"/>
              <a:buChar char="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sottopone al Comune capofila </a:t>
            </a:r>
            <a:r>
              <a:rPr sz="1600" dirty="0">
                <a:latin typeface="Arial MT"/>
                <a:cs typeface="Arial MT"/>
              </a:rPr>
              <a:t>le </a:t>
            </a:r>
            <a:r>
              <a:rPr sz="1600" spc="-5" dirty="0">
                <a:latin typeface="Arial MT"/>
                <a:cs typeface="Arial MT"/>
              </a:rPr>
              <a:t>azioni e gli interventi previsti </a:t>
            </a:r>
            <a:r>
              <a:rPr sz="1600" spc="-10" dirty="0">
                <a:latin typeface="Arial MT"/>
                <a:cs typeface="Arial MT"/>
              </a:rPr>
              <a:t>dal </a:t>
            </a:r>
            <a:r>
              <a:rPr sz="1600" spc="-5" dirty="0">
                <a:latin typeface="Arial MT"/>
                <a:cs typeface="Arial MT"/>
              </a:rPr>
              <a:t>programma </a:t>
            </a:r>
            <a:r>
              <a:rPr sz="1600" dirty="0">
                <a:latin typeface="Arial MT"/>
                <a:cs typeface="Arial MT"/>
              </a:rPr>
              <a:t>per </a:t>
            </a:r>
            <a:r>
              <a:rPr sz="1600" spc="-10" dirty="0">
                <a:latin typeface="Arial MT"/>
                <a:cs typeface="Arial MT"/>
              </a:rPr>
              <a:t>l’adozione </a:t>
            </a:r>
            <a:r>
              <a:rPr sz="1600" spc="-5" dirty="0">
                <a:latin typeface="Arial MT"/>
                <a:cs typeface="Arial MT"/>
              </a:rPr>
              <a:t>degli atti e dei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provvedimenti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attuativi,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coerentemente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le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determinazioni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Coordinamento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Pedagogico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Territoriale;</a:t>
            </a:r>
            <a:endParaRPr sz="1600" dirty="0">
              <a:latin typeface="Arial MT"/>
              <a:cs typeface="Arial MT"/>
            </a:endParaRPr>
          </a:p>
          <a:p>
            <a:pPr marL="354965" indent="-342900" algn="just">
              <a:lnSpc>
                <a:spcPct val="100000"/>
              </a:lnSpc>
              <a:spcBef>
                <a:spcPts val="960"/>
              </a:spcBef>
              <a:buFont typeface="Symbol"/>
              <a:buChar char="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svolge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funzioni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raccordo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enti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locali,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provincie,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Regione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ATS/ASST;</a:t>
            </a:r>
            <a:endParaRPr sz="1600" dirty="0">
              <a:latin typeface="Arial MT"/>
              <a:cs typeface="Arial MT"/>
            </a:endParaRPr>
          </a:p>
          <a:p>
            <a:pPr marL="354965" indent="-342900" algn="just">
              <a:lnSpc>
                <a:spcPct val="100000"/>
              </a:lnSpc>
              <a:spcBef>
                <a:spcPts val="965"/>
              </a:spcBef>
              <a:buFont typeface="Symbol"/>
              <a:buChar char="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supporta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Coordinamento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pedagogico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territoriale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nel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monitoraggio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azioni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realizzate.</a:t>
            </a:r>
            <a:endParaRPr sz="1600" dirty="0">
              <a:latin typeface="Arial MT"/>
              <a:cs typeface="Arial MT"/>
            </a:endParaRPr>
          </a:p>
          <a:p>
            <a:pPr marL="298450" marR="6350" indent="-285750" algn="just">
              <a:lnSpc>
                <a:spcPct val="130100"/>
              </a:lnSpc>
              <a:spcBef>
                <a:spcPts val="1230"/>
              </a:spcBef>
              <a:buFont typeface="Wingdings" panose="05000000000000000000" pitchFamily="2" charset="2"/>
              <a:buChar char="Ø"/>
            </a:pPr>
            <a:r>
              <a:rPr sz="1600" spc="-5" dirty="0">
                <a:latin typeface="Arial MT"/>
                <a:cs typeface="Arial MT"/>
              </a:rPr>
              <a:t>Il Presidente </a:t>
            </a:r>
            <a:r>
              <a:rPr sz="1600" dirty="0">
                <a:latin typeface="Arial MT"/>
                <a:cs typeface="Arial MT"/>
              </a:rPr>
              <a:t>potrà </a:t>
            </a:r>
            <a:r>
              <a:rPr sz="1600" spc="-5" dirty="0">
                <a:latin typeface="Arial MT"/>
                <a:cs typeface="Arial MT"/>
              </a:rPr>
              <a:t>individuare </a:t>
            </a:r>
            <a:r>
              <a:rPr sz="1600" dirty="0">
                <a:latin typeface="Arial MT"/>
                <a:cs typeface="Arial MT"/>
              </a:rPr>
              <a:t>tra </a:t>
            </a:r>
            <a:r>
              <a:rPr sz="1600" spc="-5" dirty="0">
                <a:latin typeface="Arial MT"/>
                <a:cs typeface="Arial MT"/>
              </a:rPr>
              <a:t>i componenti del Comitato locale zerosei figure a cui delegare </a:t>
            </a:r>
            <a:r>
              <a:rPr sz="1600" dirty="0">
                <a:latin typeface="Arial MT"/>
                <a:cs typeface="Arial MT"/>
              </a:rPr>
              <a:t>parte </a:t>
            </a:r>
            <a:r>
              <a:rPr sz="1600" spc="-5" dirty="0">
                <a:latin typeface="Arial MT"/>
                <a:cs typeface="Arial MT"/>
              </a:rPr>
              <a:t>delle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funzioni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 err="1">
                <a:latin typeface="Arial MT"/>
                <a:cs typeface="Arial MT"/>
              </a:rPr>
              <a:t>assegnate</a:t>
            </a:r>
            <a:r>
              <a:rPr sz="1600" spc="-5" dirty="0">
                <a:latin typeface="Arial MT"/>
                <a:cs typeface="Arial MT"/>
              </a:rPr>
              <a:t>.</a:t>
            </a:r>
            <a:endParaRPr lang="it-IT" sz="1600" spc="-5" dirty="0">
              <a:latin typeface="Arial MT"/>
              <a:cs typeface="Arial MT"/>
            </a:endParaRPr>
          </a:p>
          <a:p>
            <a:pPr marL="298450" marR="6350" indent="-285750" algn="just">
              <a:lnSpc>
                <a:spcPct val="130100"/>
              </a:lnSpc>
              <a:spcBef>
                <a:spcPts val="1230"/>
              </a:spcBef>
              <a:buFont typeface="Wingdings" panose="05000000000000000000" pitchFamily="2" charset="2"/>
              <a:buChar char="Ø"/>
            </a:pPr>
            <a:r>
              <a:rPr lang="it-IT" sz="1600" dirty="0">
                <a:latin typeface="Arial MT"/>
                <a:cs typeface="Arial MT"/>
              </a:rPr>
              <a:t>Il </a:t>
            </a:r>
            <a:r>
              <a:rPr lang="it-IT" sz="1600" spc="-5" dirty="0">
                <a:latin typeface="Arial MT"/>
                <a:cs typeface="Arial MT"/>
              </a:rPr>
              <a:t>Comitato locale </a:t>
            </a:r>
            <a:r>
              <a:rPr lang="it-IT" sz="1600" spc="-5" dirty="0" err="1">
                <a:latin typeface="Arial MT"/>
                <a:cs typeface="Arial MT"/>
              </a:rPr>
              <a:t>zerosei</a:t>
            </a:r>
            <a:r>
              <a:rPr lang="it-IT" sz="1600" spc="-5" dirty="0">
                <a:latin typeface="Arial MT"/>
                <a:cs typeface="Arial MT"/>
              </a:rPr>
              <a:t> può avvalersi </a:t>
            </a:r>
            <a:r>
              <a:rPr lang="it-IT" sz="1600" dirty="0">
                <a:latin typeface="Arial MT"/>
                <a:cs typeface="Arial MT"/>
              </a:rPr>
              <a:t>di </a:t>
            </a:r>
            <a:r>
              <a:rPr lang="it-IT" sz="1600" spc="-5" dirty="0">
                <a:latin typeface="Arial MT"/>
                <a:cs typeface="Arial MT"/>
              </a:rPr>
              <a:t>altre </a:t>
            </a:r>
            <a:r>
              <a:rPr lang="it-IT" sz="1600" u="sng" spc="-5" dirty="0">
                <a:latin typeface="Arial MT"/>
                <a:cs typeface="Arial MT"/>
              </a:rPr>
              <a:t>figure di </a:t>
            </a:r>
            <a:r>
              <a:rPr lang="it-IT" sz="1600" u="sng" dirty="0">
                <a:latin typeface="Arial MT"/>
                <a:cs typeface="Arial MT"/>
              </a:rPr>
              <a:t>esperti </a:t>
            </a:r>
            <a:r>
              <a:rPr lang="it-IT" sz="1600" spc="-5" dirty="0">
                <a:latin typeface="Arial MT"/>
                <a:cs typeface="Arial MT"/>
              </a:rPr>
              <a:t>in base alle esigenze espresse </a:t>
            </a:r>
            <a:r>
              <a:rPr lang="it-IT" sz="1600" spc="-10" dirty="0">
                <a:latin typeface="Arial MT"/>
                <a:cs typeface="Arial MT"/>
              </a:rPr>
              <a:t>dal </a:t>
            </a:r>
            <a:r>
              <a:rPr lang="it-IT" sz="1600" spc="-490" dirty="0">
                <a:latin typeface="Arial MT"/>
                <a:cs typeface="Arial MT"/>
              </a:rPr>
              <a:t> </a:t>
            </a:r>
            <a:r>
              <a:rPr lang="it-IT" sz="1600" spc="-5" dirty="0">
                <a:latin typeface="Arial MT"/>
                <a:cs typeface="Arial MT"/>
              </a:rPr>
              <a:t>territorio.</a:t>
            </a:r>
            <a:endParaRPr lang="it-IT" sz="1600" dirty="0">
              <a:latin typeface="Arial MT"/>
              <a:cs typeface="Arial MT"/>
            </a:endParaRPr>
          </a:p>
          <a:p>
            <a:pPr marL="12700" marR="6350" algn="just">
              <a:lnSpc>
                <a:spcPct val="130100"/>
              </a:lnSpc>
              <a:spcBef>
                <a:spcPts val="1230"/>
              </a:spcBef>
            </a:pP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646" y="597484"/>
            <a:ext cx="412369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Il</a:t>
            </a:r>
            <a:r>
              <a:rPr spc="114" dirty="0"/>
              <a:t> </a:t>
            </a:r>
            <a:r>
              <a:rPr spc="-20" dirty="0"/>
              <a:t>Comitato</a:t>
            </a:r>
            <a:r>
              <a:rPr spc="135" dirty="0"/>
              <a:t> </a:t>
            </a:r>
            <a:r>
              <a:rPr dirty="0"/>
              <a:t>locale</a:t>
            </a:r>
            <a:r>
              <a:rPr spc="-30" dirty="0"/>
              <a:t> </a:t>
            </a:r>
            <a:r>
              <a:rPr spc="-25" dirty="0"/>
              <a:t>zerosei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Il</a:t>
            </a:r>
            <a:r>
              <a:rPr spc="250" dirty="0"/>
              <a:t> </a:t>
            </a:r>
            <a:r>
              <a:rPr spc="-5" dirty="0"/>
              <a:t>Comitato</a:t>
            </a:r>
            <a:r>
              <a:rPr spc="265" dirty="0"/>
              <a:t> </a:t>
            </a:r>
            <a:r>
              <a:rPr spc="-5" dirty="0"/>
              <a:t>locale</a:t>
            </a:r>
            <a:r>
              <a:rPr spc="254" dirty="0"/>
              <a:t> </a:t>
            </a:r>
            <a:r>
              <a:rPr spc="-5" dirty="0"/>
              <a:t>zerosei</a:t>
            </a:r>
            <a:r>
              <a:rPr spc="270" dirty="0"/>
              <a:t> </a:t>
            </a:r>
            <a:r>
              <a:rPr spc="-5" dirty="0"/>
              <a:t>rappresenta</a:t>
            </a:r>
            <a:r>
              <a:rPr spc="254" dirty="0"/>
              <a:t> </a:t>
            </a:r>
            <a:r>
              <a:rPr spc="-5" dirty="0"/>
              <a:t>un’opportunità</a:t>
            </a:r>
            <a:r>
              <a:rPr spc="260" dirty="0"/>
              <a:t> </a:t>
            </a:r>
            <a:r>
              <a:rPr spc="-5" dirty="0"/>
              <a:t>per</a:t>
            </a:r>
            <a:r>
              <a:rPr spc="280" dirty="0"/>
              <a:t> </a:t>
            </a:r>
            <a:r>
              <a:rPr spc="-5" dirty="0"/>
              <a:t>favorire</a:t>
            </a:r>
            <a:r>
              <a:rPr spc="245" dirty="0"/>
              <a:t> </a:t>
            </a:r>
            <a:r>
              <a:rPr spc="-5" dirty="0"/>
              <a:t>l’operatività</a:t>
            </a:r>
            <a:r>
              <a:rPr spc="260" dirty="0"/>
              <a:t> </a:t>
            </a:r>
            <a:r>
              <a:rPr spc="-5" dirty="0"/>
              <a:t>e</a:t>
            </a:r>
            <a:r>
              <a:rPr spc="250" dirty="0"/>
              <a:t> </a:t>
            </a:r>
            <a:r>
              <a:rPr dirty="0"/>
              <a:t>la</a:t>
            </a:r>
            <a:r>
              <a:rPr spc="250" dirty="0"/>
              <a:t> </a:t>
            </a:r>
            <a:r>
              <a:rPr spc="-5" dirty="0"/>
              <a:t>continuità</a:t>
            </a:r>
            <a:r>
              <a:rPr spc="254" dirty="0"/>
              <a:t> </a:t>
            </a:r>
            <a:r>
              <a:rPr spc="-5" dirty="0"/>
              <a:t>della</a:t>
            </a:r>
          </a:p>
          <a:p>
            <a:pPr marL="635">
              <a:lnSpc>
                <a:spcPct val="100000"/>
              </a:lnSpc>
              <a:spcBef>
                <a:spcPts val="30"/>
              </a:spcBef>
            </a:pPr>
            <a:endParaRPr sz="1850"/>
          </a:p>
          <a:p>
            <a:pPr marL="13335">
              <a:lnSpc>
                <a:spcPct val="100000"/>
              </a:lnSpc>
            </a:pPr>
            <a:r>
              <a:rPr spc="-5" dirty="0"/>
              <a:t>proposta</a:t>
            </a:r>
            <a:r>
              <a:rPr spc="335" dirty="0"/>
              <a:t> </a:t>
            </a:r>
            <a:r>
              <a:rPr spc="-5" dirty="0"/>
              <a:t>educativa,</a:t>
            </a:r>
            <a:r>
              <a:rPr spc="330" dirty="0"/>
              <a:t> </a:t>
            </a:r>
            <a:r>
              <a:rPr spc="-5" dirty="0"/>
              <a:t>nonché</a:t>
            </a:r>
            <a:r>
              <a:rPr spc="330" dirty="0"/>
              <a:t> </a:t>
            </a:r>
            <a:r>
              <a:rPr dirty="0"/>
              <a:t>lo</a:t>
            </a:r>
            <a:r>
              <a:rPr spc="325" dirty="0"/>
              <a:t> </a:t>
            </a:r>
            <a:r>
              <a:rPr spc="-5" dirty="0"/>
              <a:t>sviluppo</a:t>
            </a:r>
            <a:r>
              <a:rPr spc="330" dirty="0"/>
              <a:t> </a:t>
            </a:r>
            <a:r>
              <a:rPr dirty="0"/>
              <a:t>della</a:t>
            </a:r>
            <a:r>
              <a:rPr spc="320" dirty="0"/>
              <a:t> </a:t>
            </a:r>
            <a:r>
              <a:rPr spc="-5" dirty="0"/>
              <a:t>qualità</a:t>
            </a:r>
            <a:r>
              <a:rPr spc="335" dirty="0"/>
              <a:t> </a:t>
            </a:r>
            <a:r>
              <a:rPr spc="-5" dirty="0"/>
              <a:t>della</a:t>
            </a:r>
            <a:r>
              <a:rPr spc="335" dirty="0"/>
              <a:t> </a:t>
            </a:r>
            <a:r>
              <a:rPr dirty="0"/>
              <a:t>stessa</a:t>
            </a:r>
            <a:r>
              <a:rPr spc="320" dirty="0"/>
              <a:t> </a:t>
            </a:r>
            <a:r>
              <a:rPr spc="-5" dirty="0"/>
              <a:t>e</a:t>
            </a:r>
            <a:r>
              <a:rPr spc="320" dirty="0"/>
              <a:t> </a:t>
            </a:r>
            <a:r>
              <a:rPr dirty="0"/>
              <a:t>la</a:t>
            </a:r>
            <a:r>
              <a:rPr spc="320" dirty="0"/>
              <a:t> </a:t>
            </a:r>
            <a:r>
              <a:rPr spc="-5" dirty="0"/>
              <a:t>promozione</a:t>
            </a:r>
            <a:r>
              <a:rPr spc="320" dirty="0"/>
              <a:t> </a:t>
            </a:r>
            <a:r>
              <a:rPr dirty="0"/>
              <a:t>di</a:t>
            </a:r>
            <a:r>
              <a:rPr spc="325" dirty="0"/>
              <a:t> </a:t>
            </a:r>
            <a:r>
              <a:rPr spc="-5" dirty="0"/>
              <a:t>iniziative</a:t>
            </a:r>
            <a:r>
              <a:rPr spc="325" dirty="0"/>
              <a:t> </a:t>
            </a:r>
            <a:r>
              <a:rPr dirty="0"/>
              <a:t>di</a:t>
            </a:r>
          </a:p>
          <a:p>
            <a:pPr marL="635">
              <a:lnSpc>
                <a:spcPct val="100000"/>
              </a:lnSpc>
              <a:spcBef>
                <a:spcPts val="35"/>
              </a:spcBef>
            </a:pPr>
            <a:endParaRPr sz="1850"/>
          </a:p>
          <a:p>
            <a:pPr marL="13335">
              <a:lnSpc>
                <a:spcPct val="100000"/>
              </a:lnSpc>
            </a:pPr>
            <a:r>
              <a:rPr spc="-5" dirty="0"/>
              <a:t>formazione</a:t>
            </a:r>
            <a:r>
              <a:rPr spc="470" dirty="0"/>
              <a:t> </a:t>
            </a:r>
            <a:r>
              <a:rPr spc="-5" dirty="0"/>
              <a:t>degli</a:t>
            </a:r>
            <a:r>
              <a:rPr spc="470" dirty="0"/>
              <a:t> </a:t>
            </a:r>
            <a:r>
              <a:rPr spc="-5" dirty="0"/>
              <a:t>operatori</a:t>
            </a:r>
            <a:r>
              <a:rPr spc="470" dirty="0"/>
              <a:t> </a:t>
            </a:r>
            <a:r>
              <a:rPr dirty="0"/>
              <a:t>e</a:t>
            </a:r>
            <a:r>
              <a:rPr spc="484" dirty="0"/>
              <a:t> </a:t>
            </a:r>
            <a:r>
              <a:rPr spc="-10" dirty="0"/>
              <a:t>per  </a:t>
            </a:r>
            <a:r>
              <a:rPr spc="-5" dirty="0"/>
              <a:t>sostenere</a:t>
            </a:r>
            <a:r>
              <a:rPr spc="470" dirty="0"/>
              <a:t> </a:t>
            </a:r>
            <a:r>
              <a:rPr spc="-5" dirty="0"/>
              <a:t>la</a:t>
            </a:r>
            <a:r>
              <a:rPr spc="475" dirty="0"/>
              <a:t> </a:t>
            </a:r>
            <a:r>
              <a:rPr spc="-5" dirty="0"/>
              <a:t>realizzazione</a:t>
            </a:r>
            <a:r>
              <a:rPr spc="475" dirty="0"/>
              <a:t> </a:t>
            </a:r>
            <a:r>
              <a:rPr spc="-5" dirty="0"/>
              <a:t>in</a:t>
            </a:r>
            <a:r>
              <a:rPr spc="470" dirty="0"/>
              <a:t> </a:t>
            </a:r>
            <a:r>
              <a:rPr dirty="0"/>
              <a:t>maniera</a:t>
            </a:r>
            <a:r>
              <a:rPr spc="475" dirty="0"/>
              <a:t> </a:t>
            </a:r>
            <a:r>
              <a:rPr spc="-5" dirty="0"/>
              <a:t>sinergica</a:t>
            </a:r>
            <a:r>
              <a:rPr spc="475" dirty="0"/>
              <a:t> </a:t>
            </a:r>
            <a:r>
              <a:rPr spc="-5" dirty="0"/>
              <a:t>di</a:t>
            </a:r>
            <a:r>
              <a:rPr spc="480" dirty="0"/>
              <a:t> </a:t>
            </a:r>
            <a:r>
              <a:rPr spc="-5" dirty="0"/>
              <a:t>iniziative</a:t>
            </a:r>
            <a:r>
              <a:rPr spc="470" dirty="0"/>
              <a:t> </a:t>
            </a:r>
            <a:r>
              <a:rPr dirty="0"/>
              <a:t>e</a:t>
            </a:r>
          </a:p>
          <a:p>
            <a:pPr marL="13335" marR="6350">
              <a:lnSpc>
                <a:spcPct val="200000"/>
              </a:lnSpc>
            </a:pPr>
            <a:r>
              <a:rPr spc="-5" dirty="0"/>
              <a:t>percorsi</a:t>
            </a:r>
            <a:r>
              <a:rPr spc="455" dirty="0"/>
              <a:t> </a:t>
            </a:r>
            <a:r>
              <a:rPr spc="-5" dirty="0"/>
              <a:t>comuni</a:t>
            </a:r>
            <a:r>
              <a:rPr spc="459" dirty="0"/>
              <a:t> </a:t>
            </a:r>
            <a:r>
              <a:rPr spc="-5" dirty="0"/>
              <a:t>sul</a:t>
            </a:r>
            <a:r>
              <a:rPr spc="455" dirty="0"/>
              <a:t> </a:t>
            </a:r>
            <a:r>
              <a:rPr spc="-5" dirty="0"/>
              <a:t>territorio,</a:t>
            </a:r>
            <a:r>
              <a:rPr spc="475" dirty="0"/>
              <a:t> </a:t>
            </a:r>
            <a:r>
              <a:rPr spc="-5" dirty="0"/>
              <a:t>nel</a:t>
            </a:r>
            <a:r>
              <a:rPr spc="459" dirty="0"/>
              <a:t> </a:t>
            </a:r>
            <a:r>
              <a:rPr spc="-5" dirty="0"/>
              <a:t>rispetto</a:t>
            </a:r>
            <a:r>
              <a:rPr spc="459" dirty="0"/>
              <a:t> </a:t>
            </a:r>
            <a:r>
              <a:rPr spc="-5" dirty="0"/>
              <a:t>delle</a:t>
            </a:r>
            <a:r>
              <a:rPr spc="459" dirty="0"/>
              <a:t> </a:t>
            </a:r>
            <a:r>
              <a:rPr spc="-5" dirty="0"/>
              <a:t>funzioni</a:t>
            </a:r>
            <a:r>
              <a:rPr spc="465" dirty="0"/>
              <a:t> </a:t>
            </a:r>
            <a:r>
              <a:rPr spc="-5" dirty="0"/>
              <a:t>attribuite</a:t>
            </a:r>
            <a:r>
              <a:rPr spc="470" dirty="0"/>
              <a:t> </a:t>
            </a:r>
            <a:r>
              <a:rPr spc="-5" dirty="0"/>
              <a:t>al</a:t>
            </a:r>
            <a:r>
              <a:rPr spc="459" dirty="0"/>
              <a:t> </a:t>
            </a:r>
            <a:r>
              <a:rPr spc="-5" dirty="0"/>
              <a:t>Coordinamento</a:t>
            </a:r>
            <a:r>
              <a:rPr spc="459" dirty="0"/>
              <a:t> </a:t>
            </a:r>
            <a:r>
              <a:rPr spc="-5" dirty="0"/>
              <a:t>pedagogico </a:t>
            </a:r>
            <a:r>
              <a:rPr spc="-484" dirty="0"/>
              <a:t> </a:t>
            </a:r>
            <a:r>
              <a:rPr spc="-5" dirty="0"/>
              <a:t>territoriale.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5372" y="498094"/>
            <a:ext cx="9608185" cy="807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783714" marR="5080" indent="-1771650">
              <a:lnSpc>
                <a:spcPts val="2920"/>
              </a:lnSpc>
              <a:spcBef>
                <a:spcPts val="459"/>
              </a:spcBef>
            </a:pPr>
            <a:r>
              <a:rPr spc="-5" dirty="0"/>
              <a:t>La</a:t>
            </a:r>
            <a:r>
              <a:rPr spc="5" dirty="0"/>
              <a:t> </a:t>
            </a:r>
            <a:r>
              <a:rPr spc="-5" dirty="0"/>
              <a:t>rete</a:t>
            </a:r>
            <a:r>
              <a:rPr spc="5" dirty="0"/>
              <a:t> </a:t>
            </a:r>
            <a:r>
              <a:rPr spc="-55" dirty="0"/>
              <a:t>dei</a:t>
            </a:r>
            <a:r>
              <a:rPr spc="160" dirty="0"/>
              <a:t> </a:t>
            </a:r>
            <a:r>
              <a:rPr spc="-25" dirty="0"/>
              <a:t>servizi</a:t>
            </a:r>
            <a:r>
              <a:rPr spc="130" dirty="0"/>
              <a:t> </a:t>
            </a:r>
            <a:r>
              <a:rPr spc="-20" dirty="0"/>
              <a:t>educativi</a:t>
            </a:r>
            <a:r>
              <a:rPr spc="165" dirty="0"/>
              <a:t> </a:t>
            </a:r>
            <a:r>
              <a:rPr spc="-55" dirty="0"/>
              <a:t>per</a:t>
            </a:r>
            <a:r>
              <a:rPr spc="155" dirty="0"/>
              <a:t> </a:t>
            </a:r>
            <a:r>
              <a:rPr spc="-5" dirty="0"/>
              <a:t>la</a:t>
            </a:r>
            <a:r>
              <a:rPr spc="5" dirty="0"/>
              <a:t> </a:t>
            </a:r>
            <a:r>
              <a:rPr spc="-5" dirty="0"/>
              <a:t>prima</a:t>
            </a:r>
            <a:r>
              <a:rPr spc="5" dirty="0"/>
              <a:t> </a:t>
            </a:r>
            <a:r>
              <a:rPr spc="-5" dirty="0"/>
              <a:t>infanzia</a:t>
            </a:r>
            <a:r>
              <a:rPr spc="10" dirty="0"/>
              <a:t> </a:t>
            </a:r>
            <a:r>
              <a:rPr spc="-5" dirty="0"/>
              <a:t>(0-3</a:t>
            </a:r>
            <a:r>
              <a:rPr spc="5" dirty="0"/>
              <a:t> </a:t>
            </a:r>
            <a:r>
              <a:rPr spc="-30" dirty="0"/>
              <a:t>anni): </a:t>
            </a:r>
            <a:r>
              <a:rPr spc="-735" dirty="0"/>
              <a:t> </a:t>
            </a:r>
            <a:r>
              <a:rPr spc="-5" dirty="0"/>
              <a:t>distribuzione territoriale</a:t>
            </a:r>
            <a:r>
              <a:rPr spc="-35" dirty="0"/>
              <a:t> </a:t>
            </a:r>
            <a:r>
              <a:rPr dirty="0"/>
              <a:t>/ n°</a:t>
            </a:r>
            <a:r>
              <a:rPr spc="-10" dirty="0"/>
              <a:t> </a:t>
            </a:r>
            <a:r>
              <a:rPr dirty="0"/>
              <a:t>strutture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89975" y="5962903"/>
            <a:ext cx="23920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 MT"/>
                <a:cs typeface="Arial MT"/>
              </a:rPr>
              <a:t>Fonte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dati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AFAM,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marzo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2022</a:t>
            </a:r>
            <a:endParaRPr sz="140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356377"/>
              </p:ext>
            </p:extLst>
          </p:nvPr>
        </p:nvGraphicFramePr>
        <p:xfrm>
          <a:off x="1842770" y="1548511"/>
          <a:ext cx="8372475" cy="4337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3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58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Riferimento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ASILO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NIDO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1605" marR="137795" indent="444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CENTRO </a:t>
                      </a:r>
                      <a:r>
                        <a:rPr sz="12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PRIMA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25120" marR="240665" indent="-7683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CR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O 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NIDO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5095" marR="120650" indent="19939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NIDO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IG</a:t>
                      </a:r>
                      <a:r>
                        <a:rPr sz="1200" b="1" spc="7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9525" indent="28321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Totale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7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b="1" spc="7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7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b="1" spc="7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8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75" dirty="0">
                          <a:latin typeface="Arial"/>
                          <a:cs typeface="Arial"/>
                        </a:rPr>
                        <a:t>ssi</a:t>
                      </a:r>
                      <a:r>
                        <a:rPr sz="1200" b="1" spc="7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50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BRIANZA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218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23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27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42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310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861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400" b="1" spc="-50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CITTA'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9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METROPOLITANA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MILANO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744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35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77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95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951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277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MONTAGNA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44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8</a:t>
                      </a: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9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63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50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400" b="1" spc="-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7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VAL</a:t>
                      </a:r>
                      <a:r>
                        <a:rPr sz="1400" b="1" spc="6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PADANA</a:t>
                      </a:r>
                      <a:endParaRPr sz="140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133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2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19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15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4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169</a:t>
                      </a:r>
                      <a:endParaRPr sz="14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01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DELL'INSUBRIA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231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53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53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347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0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BERGAMO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170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31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21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227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628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BRESCIA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180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4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23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27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234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0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PAVIA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98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1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13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130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02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Totale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complessivo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1.818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82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256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275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2.431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353" y="501522"/>
            <a:ext cx="96081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8989" marR="5080" indent="-206692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La</a:t>
            </a:r>
            <a:r>
              <a:rPr dirty="0"/>
              <a:t> </a:t>
            </a:r>
            <a:r>
              <a:rPr spc="-5" dirty="0"/>
              <a:t>rete</a:t>
            </a:r>
            <a:r>
              <a:rPr spc="5" dirty="0"/>
              <a:t> </a:t>
            </a:r>
            <a:r>
              <a:rPr spc="-55" dirty="0"/>
              <a:t>dei</a:t>
            </a:r>
            <a:r>
              <a:rPr spc="160" dirty="0"/>
              <a:t> </a:t>
            </a:r>
            <a:r>
              <a:rPr spc="-25" dirty="0"/>
              <a:t>servizi</a:t>
            </a:r>
            <a:r>
              <a:rPr spc="130" dirty="0"/>
              <a:t> </a:t>
            </a:r>
            <a:r>
              <a:rPr spc="-20" dirty="0"/>
              <a:t>educativi</a:t>
            </a:r>
            <a:r>
              <a:rPr spc="160" dirty="0"/>
              <a:t> </a:t>
            </a:r>
            <a:r>
              <a:rPr spc="-55" dirty="0"/>
              <a:t>per</a:t>
            </a:r>
            <a:r>
              <a:rPr spc="155" dirty="0"/>
              <a:t> </a:t>
            </a:r>
            <a:r>
              <a:rPr spc="-5" dirty="0"/>
              <a:t>la</a:t>
            </a:r>
            <a:r>
              <a:rPr spc="5" dirty="0"/>
              <a:t> </a:t>
            </a:r>
            <a:r>
              <a:rPr spc="-5" dirty="0"/>
              <a:t>prima</a:t>
            </a:r>
            <a:r>
              <a:rPr dirty="0"/>
              <a:t> </a:t>
            </a:r>
            <a:r>
              <a:rPr spc="-5" dirty="0"/>
              <a:t>infanzia</a:t>
            </a:r>
            <a:r>
              <a:rPr spc="5" dirty="0"/>
              <a:t> </a:t>
            </a:r>
            <a:r>
              <a:rPr dirty="0"/>
              <a:t>(0-3</a:t>
            </a:r>
            <a:r>
              <a:rPr spc="5" dirty="0"/>
              <a:t> </a:t>
            </a:r>
            <a:r>
              <a:rPr spc="-30" dirty="0"/>
              <a:t>anni): </a:t>
            </a:r>
            <a:r>
              <a:rPr spc="-735" dirty="0"/>
              <a:t> </a:t>
            </a:r>
            <a:r>
              <a:rPr spc="-5" dirty="0"/>
              <a:t>distribuzione</a:t>
            </a:r>
            <a:r>
              <a:rPr dirty="0"/>
              <a:t> </a:t>
            </a:r>
            <a:r>
              <a:rPr spc="-5" dirty="0"/>
              <a:t>territoriale</a:t>
            </a:r>
            <a:r>
              <a:rPr spc="-35" dirty="0"/>
              <a:t> </a:t>
            </a:r>
            <a:r>
              <a:rPr dirty="0"/>
              <a:t>/ n°</a:t>
            </a:r>
            <a:r>
              <a:rPr spc="-10" dirty="0"/>
              <a:t> </a:t>
            </a:r>
            <a:r>
              <a:rPr spc="-5" dirty="0"/>
              <a:t>posti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89975" y="5818428"/>
            <a:ext cx="23920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 MT"/>
                <a:cs typeface="Arial MT"/>
              </a:rPr>
              <a:t>Fonte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dati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AFAM,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marzo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2022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088670"/>
              </p:ext>
            </p:extLst>
          </p:nvPr>
        </p:nvGraphicFramePr>
        <p:xfrm>
          <a:off x="1793493" y="1343662"/>
          <a:ext cx="8637903" cy="4438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64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ct val="100000"/>
                        </a:lnSpc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Riferimento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ASILO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NIDO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61290" marR="156845" indent="444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CENTRO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PRIMA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8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NZ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MICRO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NIDO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NIDO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FAMIGLIA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Totale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complessivo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5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BRIANZA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6.603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438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257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210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7.508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401">
                <a:tc>
                  <a:txBody>
                    <a:bodyPr/>
                    <a:lstStyle/>
                    <a:p>
                      <a:pPr marL="6350" marR="45402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CITTA'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METROPOLITANA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DI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MILANO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81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26.498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709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739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492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28.438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135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MONTAGNA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1.076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36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78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45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1.235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263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b="1" spc="-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DELLA</a:t>
                      </a:r>
                      <a:r>
                        <a:rPr sz="1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7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VAL</a:t>
                      </a:r>
                      <a:r>
                        <a:rPr sz="1400" b="1" spc="6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PADANA</a:t>
                      </a:r>
                      <a:endParaRPr sz="140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3.851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58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183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400" spc="-5" dirty="0">
                          <a:solidFill>
                            <a:srgbClr val="FF0000"/>
                          </a:solidFill>
                          <a:latin typeface="Arial MT"/>
                          <a:cs typeface="Arial MT"/>
                        </a:rPr>
                        <a:t>75</a:t>
                      </a:r>
                      <a:endParaRPr sz="1400">
                        <a:solidFill>
                          <a:srgbClr val="FF0000"/>
                        </a:solidFill>
                        <a:latin typeface="Arial MT"/>
                        <a:cs typeface="Arial MT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4.167</a:t>
                      </a:r>
                      <a:endParaRPr sz="14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5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DELL'INSUBRIA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7.092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170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552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272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8.086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85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BERGAMO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4.998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98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298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105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5.499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85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BRESCIA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5.268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68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228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135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5.699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977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spc="-55" dirty="0">
                          <a:latin typeface="Arial"/>
                          <a:cs typeface="Arial"/>
                        </a:rPr>
                        <a:t>ATS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PAVIA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2.999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175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65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3.259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851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Totale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complessivo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58.385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1.597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2.510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1.399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63.891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0027" y="798067"/>
            <a:ext cx="9417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79715" algn="l"/>
              </a:tabLst>
            </a:pPr>
            <a:r>
              <a:rPr dirty="0"/>
              <a:t>La</a:t>
            </a:r>
            <a:r>
              <a:rPr spc="5" dirty="0"/>
              <a:t> </a:t>
            </a:r>
            <a:r>
              <a:rPr spc="-5" dirty="0"/>
              <a:t>rete delle</a:t>
            </a:r>
            <a:r>
              <a:rPr dirty="0"/>
              <a:t> </a:t>
            </a:r>
            <a:r>
              <a:rPr spc="-10" dirty="0"/>
              <a:t>scuole</a:t>
            </a:r>
            <a:r>
              <a:rPr spc="10" dirty="0"/>
              <a:t> </a:t>
            </a:r>
            <a:r>
              <a:rPr dirty="0"/>
              <a:t>d’infanzia</a:t>
            </a:r>
            <a:r>
              <a:rPr spc="5" dirty="0"/>
              <a:t> </a:t>
            </a:r>
            <a:r>
              <a:rPr spc="-5" dirty="0"/>
              <a:t>statali</a:t>
            </a:r>
            <a:r>
              <a:rPr dirty="0"/>
              <a:t> e</a:t>
            </a:r>
            <a:r>
              <a:rPr spc="-5" dirty="0"/>
              <a:t> </a:t>
            </a:r>
            <a:r>
              <a:rPr dirty="0"/>
              <a:t>paritarie	(3-6</a:t>
            </a:r>
            <a:r>
              <a:rPr spc="-50" dirty="0"/>
              <a:t> </a:t>
            </a:r>
            <a:r>
              <a:rPr spc="-10" dirty="0"/>
              <a:t>anni)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107500"/>
              </p:ext>
            </p:extLst>
          </p:nvPr>
        </p:nvGraphicFramePr>
        <p:xfrm>
          <a:off x="1953895" y="2121535"/>
          <a:ext cx="7975600" cy="2962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6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454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Scuole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dell'infanzia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paritarie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private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1.400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55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Scuole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dell'infanzia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paritarie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comunali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276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454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Scuole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dell'infanzia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paritarie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</a:t>
                      </a:r>
                      <a:r>
                        <a:rPr sz="1600" u="sng" spc="-5" dirty="0">
                          <a:latin typeface="Arial MT"/>
                          <a:cs typeface="Arial MT"/>
                        </a:rPr>
                        <a:t>totale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)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1.676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455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Scuole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dell'infanzia</a:t>
                      </a:r>
                      <a:r>
                        <a:rPr sz="16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statali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1.258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455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Sezioni</a:t>
                      </a:r>
                      <a:r>
                        <a:rPr sz="16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primavera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478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1846" y="119634"/>
            <a:ext cx="3989704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Normativa</a:t>
            </a:r>
            <a:r>
              <a:rPr spc="-15" dirty="0"/>
              <a:t> </a:t>
            </a:r>
            <a:r>
              <a:rPr spc="-80" dirty="0"/>
              <a:t>di</a:t>
            </a:r>
            <a:r>
              <a:rPr spc="130" dirty="0"/>
              <a:t> </a:t>
            </a:r>
            <a:r>
              <a:rPr spc="-5" dirty="0"/>
              <a:t>riferimento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706179"/>
            <a:ext cx="10208260" cy="5761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3535" algn="just">
              <a:lnSpc>
                <a:spcPct val="130100"/>
              </a:lnSpc>
              <a:spcBef>
                <a:spcPts val="95"/>
              </a:spcBef>
              <a:buFont typeface="Symbol"/>
              <a:buChar char=""/>
              <a:tabLst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Decreto ministeriale 16 </a:t>
            </a:r>
            <a:r>
              <a:rPr sz="1600" dirty="0">
                <a:latin typeface="Arial MT"/>
                <a:cs typeface="Arial MT"/>
              </a:rPr>
              <a:t>novembre </a:t>
            </a:r>
            <a:r>
              <a:rPr sz="1600" spc="-5" dirty="0">
                <a:latin typeface="Arial MT"/>
                <a:cs typeface="Arial MT"/>
              </a:rPr>
              <a:t>2012, </a:t>
            </a:r>
            <a:r>
              <a:rPr sz="1600" dirty="0">
                <a:latin typeface="Arial MT"/>
                <a:cs typeface="Arial MT"/>
              </a:rPr>
              <a:t>n. </a:t>
            </a:r>
            <a:r>
              <a:rPr sz="1600" spc="-5" dirty="0">
                <a:latin typeface="Arial MT"/>
                <a:cs typeface="Arial MT"/>
              </a:rPr>
              <a:t>254, ossia “Regolamento recante indicazioni nazionali per </a:t>
            </a:r>
            <a:r>
              <a:rPr sz="1600" dirty="0">
                <a:latin typeface="Arial MT"/>
                <a:cs typeface="Arial MT"/>
              </a:rPr>
              <a:t>il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curricolo della scuola </a:t>
            </a:r>
            <a:r>
              <a:rPr sz="1600" spc="-10" dirty="0">
                <a:latin typeface="Arial MT"/>
                <a:cs typeface="Arial MT"/>
              </a:rPr>
              <a:t>dell’infanzia </a:t>
            </a:r>
            <a:r>
              <a:rPr sz="1600" spc="-5" dirty="0">
                <a:latin typeface="Arial MT"/>
                <a:cs typeface="Arial MT"/>
              </a:rPr>
              <a:t>e del </a:t>
            </a:r>
            <a:r>
              <a:rPr sz="1600" dirty="0">
                <a:latin typeface="Arial MT"/>
                <a:cs typeface="Arial MT"/>
              </a:rPr>
              <a:t>primo </a:t>
            </a:r>
            <a:r>
              <a:rPr sz="1600" spc="-5" dirty="0">
                <a:latin typeface="Arial MT"/>
                <a:cs typeface="Arial MT"/>
              </a:rPr>
              <a:t>ciclo d’istruzione, a norma </a:t>
            </a:r>
            <a:r>
              <a:rPr sz="1600" spc="-10" dirty="0">
                <a:latin typeface="Arial MT"/>
                <a:cs typeface="Arial MT"/>
              </a:rPr>
              <a:t>dell’articolo </a:t>
            </a:r>
            <a:r>
              <a:rPr sz="1600" spc="-5" dirty="0">
                <a:latin typeface="Arial MT"/>
                <a:cs typeface="Arial MT"/>
              </a:rPr>
              <a:t>1, comma 4, del decreto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Presidente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della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Repubblica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marzo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2009,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89”.</a:t>
            </a:r>
            <a:endParaRPr sz="1600" dirty="0">
              <a:latin typeface="Arial MT"/>
              <a:cs typeface="Arial MT"/>
            </a:endParaRPr>
          </a:p>
          <a:p>
            <a:pPr marL="355600" marR="6350" indent="-343535" algn="just">
              <a:lnSpc>
                <a:spcPct val="130000"/>
              </a:lnSpc>
              <a:spcBef>
                <a:spcPts val="384"/>
              </a:spcBef>
              <a:buFont typeface="Symbol"/>
              <a:buChar char=""/>
              <a:tabLst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Legge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13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luglio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2015,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</a:t>
            </a:r>
            <a:r>
              <a:rPr sz="1600" spc="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107,</a:t>
            </a:r>
            <a:r>
              <a:rPr sz="1600" spc="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recante</a:t>
            </a:r>
            <a:r>
              <a:rPr sz="1600" spc="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“Riforma</a:t>
            </a:r>
            <a:r>
              <a:rPr sz="1600" spc="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nazionale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istruzione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formazione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delega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riordino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delle disposizioni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legislative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vigenti”,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in </a:t>
            </a:r>
            <a:r>
              <a:rPr sz="1600" spc="-5" dirty="0">
                <a:latin typeface="Arial MT"/>
                <a:cs typeface="Arial MT"/>
              </a:rPr>
              <a:t>particolare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commi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180,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181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lettera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e).</a:t>
            </a:r>
            <a:endParaRPr sz="1600" dirty="0">
              <a:latin typeface="Arial MT"/>
              <a:cs typeface="Arial MT"/>
            </a:endParaRPr>
          </a:p>
          <a:p>
            <a:pPr marL="355600" marR="6350" indent="-343535" algn="just">
              <a:lnSpc>
                <a:spcPct val="130000"/>
              </a:lnSpc>
              <a:spcBef>
                <a:spcPts val="385"/>
              </a:spcBef>
              <a:buFont typeface="Symbol"/>
              <a:buChar char=""/>
              <a:tabLst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Decreto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Legislativo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13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aprile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2017,</a:t>
            </a:r>
            <a:r>
              <a:rPr sz="1600" spc="-5" dirty="0">
                <a:latin typeface="Arial MT"/>
                <a:cs typeface="Arial MT"/>
              </a:rPr>
              <a:t> n.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65,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recante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“Istituzione del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educazione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istruzione </a:t>
            </a:r>
            <a:r>
              <a:rPr sz="1600" spc="-10" dirty="0">
                <a:latin typeface="Arial MT"/>
                <a:cs typeface="Arial MT"/>
              </a:rPr>
              <a:t>dalla </a:t>
            </a:r>
            <a:r>
              <a:rPr sz="1600" spc="-5" dirty="0">
                <a:latin typeface="Arial MT"/>
                <a:cs typeface="Arial MT"/>
              </a:rPr>
              <a:t>nascita fino a sei anni, a norma dell'articolo 1, commi 180 e 181,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lettera </a:t>
            </a:r>
            <a:r>
              <a:rPr sz="1600" dirty="0">
                <a:latin typeface="Arial MT"/>
                <a:cs typeface="Arial MT"/>
              </a:rPr>
              <a:t>e) </a:t>
            </a:r>
            <a:r>
              <a:rPr sz="1600" spc="-5" dirty="0">
                <a:latin typeface="Arial MT"/>
                <a:cs typeface="Arial MT"/>
              </a:rPr>
              <a:t>della Legge 13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luglio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2015,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107.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75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"/>
              <a:tabLst>
                <a:tab pos="355600" algn="l"/>
                <a:tab pos="356235" algn="l"/>
              </a:tabLst>
            </a:pPr>
            <a:r>
              <a:rPr sz="1600" spc="-5" dirty="0">
                <a:latin typeface="Arial M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Deliberazione del Consiglio dei Ministri 5 ottobre 2021</a:t>
            </a:r>
            <a:r>
              <a:rPr sz="1600" spc="-5" dirty="0">
                <a:latin typeface="Arial MT"/>
              </a:rPr>
              <a:t>, recante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Piano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azione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nazionale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pluriennale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la</a:t>
            </a:r>
          </a:p>
          <a:p>
            <a:pPr marL="355600">
              <a:lnSpc>
                <a:spcPct val="100000"/>
              </a:lnSpc>
              <a:spcBef>
                <a:spcPts val="960"/>
              </a:spcBef>
            </a:pPr>
            <a:r>
              <a:rPr sz="1600" spc="-5" dirty="0">
                <a:latin typeface="Arial MT"/>
                <a:cs typeface="Arial MT"/>
              </a:rPr>
              <a:t>promozione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educazione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istruzione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 </a:t>
            </a:r>
            <a:r>
              <a:rPr sz="1600" spc="-5" dirty="0">
                <a:latin typeface="Arial MT"/>
                <a:cs typeface="Arial MT"/>
              </a:rPr>
              <a:t>quinquennio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2021-2025.</a:t>
            </a:r>
            <a:endParaRPr sz="1600" dirty="0">
              <a:latin typeface="Arial MT"/>
              <a:cs typeface="Arial MT"/>
            </a:endParaRPr>
          </a:p>
          <a:p>
            <a:pPr marL="355600" marR="9525" indent="-343535">
              <a:lnSpc>
                <a:spcPct val="130000"/>
              </a:lnSpc>
              <a:spcBef>
                <a:spcPts val="1275"/>
              </a:spcBef>
              <a:buFont typeface="Symbol"/>
              <a:buChar char=""/>
              <a:tabLst>
                <a:tab pos="355600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Decreto</a:t>
            </a:r>
            <a:r>
              <a:rPr sz="1600" spc="20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ministeriale</a:t>
            </a:r>
            <a:r>
              <a:rPr sz="1600" spc="20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22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novembre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2021,</a:t>
            </a:r>
            <a:r>
              <a:rPr sz="1600" spc="19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n.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334,</a:t>
            </a:r>
            <a:r>
              <a:rPr sz="1600" spc="20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recante</a:t>
            </a:r>
            <a:r>
              <a:rPr sz="1600" spc="20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Adozione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delle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“Linee</a:t>
            </a:r>
            <a:r>
              <a:rPr sz="1600" spc="20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pedagogiche</a:t>
            </a:r>
            <a:r>
              <a:rPr sz="1600" spc="1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2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zerosei”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 cui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all’articolo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10,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comma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4,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 Decreto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Legislativo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13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aprile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2017,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65.</a:t>
            </a:r>
            <a:endParaRPr sz="1600" dirty="0">
              <a:latin typeface="Arial MT"/>
              <a:cs typeface="Arial MT"/>
            </a:endParaRPr>
          </a:p>
          <a:p>
            <a:pPr marL="355600" marR="6350" indent="-343535">
              <a:lnSpc>
                <a:spcPct val="130000"/>
              </a:lnSpc>
              <a:spcBef>
                <a:spcPts val="385"/>
              </a:spcBef>
              <a:buFont typeface="Symbol"/>
              <a:buChar char=""/>
              <a:tabLst>
                <a:tab pos="355600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Decreto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ministeriale</a:t>
            </a:r>
            <a:r>
              <a:rPr sz="1600" spc="25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24</a:t>
            </a:r>
            <a:r>
              <a:rPr sz="1600" spc="25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febbraio</a:t>
            </a:r>
            <a:r>
              <a:rPr sz="1600" spc="2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2022,</a:t>
            </a:r>
            <a:r>
              <a:rPr sz="1600" spc="25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</a:t>
            </a:r>
            <a:r>
              <a:rPr sz="1600" spc="2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43,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recante</a:t>
            </a:r>
            <a:r>
              <a:rPr sz="1600" spc="2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“Adozione</a:t>
            </a:r>
            <a:r>
              <a:rPr sz="1600" spc="2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degli</a:t>
            </a:r>
            <a:r>
              <a:rPr sz="1600" spc="25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“Orientamenti</a:t>
            </a:r>
            <a:r>
              <a:rPr sz="1600" spc="2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nazionali</a:t>
            </a:r>
            <a:r>
              <a:rPr sz="1600" spc="25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</a:t>
            </a:r>
            <a:r>
              <a:rPr sz="1600" spc="26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servizi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educativi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l’infanzia” di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cui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all’articolo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5,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comma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lettera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f)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 decreto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legislativo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13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aprile 2017,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65”.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960"/>
              </a:spcBef>
              <a:buFont typeface="Symbol"/>
              <a:buChar char=""/>
              <a:tabLst>
                <a:tab pos="355600" algn="l"/>
                <a:tab pos="356235" algn="l"/>
              </a:tabLst>
            </a:pPr>
            <a:r>
              <a:rPr sz="1600" spc="-10" dirty="0">
                <a:latin typeface="Arial MT"/>
                <a:cs typeface="Arial MT"/>
              </a:rPr>
              <a:t>Nota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m_pi.AOODPIT.REGISTRO</a:t>
            </a:r>
            <a:r>
              <a:rPr sz="1600" spc="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UFFICIALE.U.0000078.20-01-2022,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avente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ad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oggetto</a:t>
            </a:r>
            <a:r>
              <a:rPr sz="1600" spc="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“Interventi</a:t>
            </a:r>
            <a:r>
              <a:rPr sz="1600" spc="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strategici</a:t>
            </a:r>
            <a:endParaRPr sz="1600" dirty="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  <a:spcBef>
                <a:spcPts val="575"/>
              </a:spcBef>
            </a:pP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la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realizzazione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“zerosei”.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Indicazioni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operative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la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formazione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personale”.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1552" y="496315"/>
            <a:ext cx="951293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La</a:t>
            </a:r>
            <a:r>
              <a:rPr dirty="0"/>
              <a:t> </a:t>
            </a:r>
            <a:r>
              <a:rPr spc="-5" dirty="0"/>
              <a:t>composizione</a:t>
            </a:r>
            <a:r>
              <a:rPr spc="5" dirty="0"/>
              <a:t> </a:t>
            </a:r>
            <a:r>
              <a:rPr spc="-55" dirty="0"/>
              <a:t>dei</a:t>
            </a:r>
            <a:r>
              <a:rPr spc="140" dirty="0"/>
              <a:t> </a:t>
            </a:r>
            <a:r>
              <a:rPr spc="-20" dirty="0"/>
              <a:t>Coordinamenti</a:t>
            </a:r>
            <a:r>
              <a:rPr spc="165" dirty="0"/>
              <a:t> </a:t>
            </a:r>
            <a:r>
              <a:rPr spc="-20" dirty="0"/>
              <a:t>pedagogici</a:t>
            </a:r>
            <a:r>
              <a:rPr spc="165" dirty="0"/>
              <a:t> </a:t>
            </a:r>
            <a:r>
              <a:rPr dirty="0"/>
              <a:t>territoriali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1583" y="1450999"/>
            <a:ext cx="10206990" cy="4512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2900" algn="just">
              <a:lnSpc>
                <a:spcPct val="1501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Le “Linee pedagogiche per </a:t>
            </a:r>
            <a:r>
              <a:rPr sz="1600" dirty="0">
                <a:latin typeface="Arial MT"/>
                <a:cs typeface="Arial MT"/>
              </a:rPr>
              <a:t>il </a:t>
            </a:r>
            <a:r>
              <a:rPr sz="1600" spc="-5" dirty="0">
                <a:latin typeface="Arial MT"/>
                <a:cs typeface="Arial MT"/>
              </a:rPr>
              <a:t>sistema integrato zerosei” definiscono </a:t>
            </a:r>
            <a:r>
              <a:rPr sz="1600" dirty="0">
                <a:latin typeface="Arial MT"/>
                <a:cs typeface="Arial MT"/>
              </a:rPr>
              <a:t>il </a:t>
            </a:r>
            <a:r>
              <a:rPr sz="1600" b="1" u="sng" spc="-5" dirty="0">
                <a:latin typeface="Arial MT"/>
                <a:cs typeface="Arial MT"/>
              </a:rPr>
              <a:t>Coordinamento pedagogico territoriale </a:t>
            </a:r>
            <a:r>
              <a:rPr sz="1600" b="1" u="sng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“un organismo stabile </a:t>
            </a:r>
            <a:r>
              <a:rPr sz="1600" u="sng" spc="-10" dirty="0">
                <a:latin typeface="Arial MT"/>
                <a:cs typeface="Arial MT"/>
              </a:rPr>
              <a:t>nel </a:t>
            </a:r>
            <a:r>
              <a:rPr sz="1600" u="sng" spc="-5" dirty="0">
                <a:latin typeface="Arial MT"/>
                <a:cs typeface="Arial MT"/>
              </a:rPr>
              <a:t>tempo che comprende e riunisce i coordinatori dei servizi educativi per </a:t>
            </a:r>
            <a:r>
              <a:rPr sz="1600" u="sng" spc="-10" dirty="0">
                <a:latin typeface="Arial MT"/>
                <a:cs typeface="Arial MT"/>
              </a:rPr>
              <a:t>l’infanzia </a:t>
            </a:r>
            <a:r>
              <a:rPr sz="1600" u="sng" spc="-5" dirty="0">
                <a:latin typeface="Arial MT"/>
                <a:cs typeface="Arial MT"/>
              </a:rPr>
              <a:t>e </a:t>
            </a:r>
            <a:r>
              <a:rPr sz="1600" u="sng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delle</a:t>
            </a:r>
            <a:r>
              <a:rPr sz="1600" u="sng" spc="-1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scuole </a:t>
            </a:r>
            <a:r>
              <a:rPr sz="1600" u="sng" spc="-10" dirty="0">
                <a:latin typeface="Arial MT"/>
                <a:cs typeface="Arial MT"/>
              </a:rPr>
              <a:t>dell’infanzia</a:t>
            </a:r>
            <a:r>
              <a:rPr sz="1600" u="sng" spc="-1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esistenti </a:t>
            </a:r>
            <a:r>
              <a:rPr sz="1600" u="sng" dirty="0">
                <a:latin typeface="Arial MT"/>
                <a:cs typeface="Arial MT"/>
              </a:rPr>
              <a:t>su</a:t>
            </a:r>
            <a:r>
              <a:rPr sz="1600" u="sng" spc="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un</a:t>
            </a:r>
            <a:r>
              <a:rPr sz="1600" u="sng" spc="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territorio</a:t>
            </a:r>
            <a:r>
              <a:rPr sz="1600" u="sng" spc="4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(statali,</a:t>
            </a:r>
            <a:r>
              <a:rPr sz="1600" u="sng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comunali,</a:t>
            </a:r>
            <a:r>
              <a:rPr sz="1600" u="sng" spc="10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privati,</a:t>
            </a:r>
            <a:r>
              <a:rPr sz="1600" u="sng" spc="5" dirty="0">
                <a:latin typeface="Arial MT"/>
                <a:cs typeface="Arial MT"/>
              </a:rPr>
              <a:t> </a:t>
            </a:r>
            <a:r>
              <a:rPr sz="1600" u="sng" spc="-5" dirty="0">
                <a:latin typeface="Arial MT"/>
                <a:cs typeface="Arial MT"/>
              </a:rPr>
              <a:t>paritari).”</a:t>
            </a:r>
            <a:endParaRPr sz="1600" u="sng" dirty="0">
              <a:latin typeface="Arial MT"/>
              <a:cs typeface="Arial MT"/>
            </a:endParaRPr>
          </a:p>
          <a:p>
            <a:pPr marL="355600" marR="5715" indent="-342900" algn="just">
              <a:lnSpc>
                <a:spcPct val="150000"/>
              </a:lnSpc>
              <a:spcBef>
                <a:spcPts val="385"/>
              </a:spcBef>
              <a:buFont typeface="Wingdings"/>
              <a:buChar char="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Il Coordinamento pedagogico territoriale “costituisce un elemento indispensabile </a:t>
            </a:r>
            <a:r>
              <a:rPr sz="1600" spc="-10" dirty="0">
                <a:latin typeface="Arial MT"/>
                <a:cs typeface="Arial MT"/>
              </a:rPr>
              <a:t>dal </a:t>
            </a:r>
            <a:r>
              <a:rPr sz="1600" spc="-5" dirty="0">
                <a:latin typeface="Arial MT"/>
                <a:cs typeface="Arial MT"/>
              </a:rPr>
              <a:t>punto di vista tecnico-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pedagogico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della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governance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locale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integrato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svolgendo</a:t>
            </a:r>
            <a:r>
              <a:rPr sz="1600" spc="1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un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ruolo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fondamentale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nell’espansione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qualificazione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dello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zerosei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attraverso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-5" dirty="0">
                <a:latin typeface="Arial MT"/>
                <a:cs typeface="Arial MT"/>
              </a:rPr>
              <a:t> confronto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professionale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collegiale.”</a:t>
            </a:r>
            <a:endParaRPr sz="1600" dirty="0">
              <a:latin typeface="Arial MT"/>
              <a:cs typeface="Arial MT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385"/>
              </a:spcBef>
              <a:buFont typeface="Wingdings"/>
              <a:buChar char="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Nelle</a:t>
            </a:r>
            <a:r>
              <a:rPr sz="1600" spc="2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scuole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dell’infanzia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statali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2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coordinatore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è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dirigente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scolastico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dell’istituto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comprensivo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al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quale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fa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capo </a:t>
            </a:r>
            <a:r>
              <a:rPr sz="1600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scuola dell’infanzia, </a:t>
            </a:r>
            <a:r>
              <a:rPr sz="1600" spc="-5" dirty="0">
                <a:latin typeface="Arial MT"/>
                <a:cs typeface="Arial MT"/>
              </a:rPr>
              <a:t>al quale sono espressamente attribuite funzioni di leadership educativa e di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valorizzazione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delle</a:t>
            </a:r>
            <a:r>
              <a:rPr sz="1600" spc="40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risorse</a:t>
            </a:r>
            <a:r>
              <a:rPr sz="1600" spc="40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professionali,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così</a:t>
            </a:r>
            <a:r>
              <a:rPr sz="1600" spc="4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come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tali</a:t>
            </a:r>
            <a:r>
              <a:rPr sz="1600" spc="40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compiti,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nelle</a:t>
            </a:r>
            <a:r>
              <a:rPr sz="1600" spc="40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scuole</a:t>
            </a:r>
            <a:r>
              <a:rPr sz="1600" spc="40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paritarie,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sono</a:t>
            </a:r>
            <a:r>
              <a:rPr sz="1600" spc="4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assolti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dai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responsabili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delle</a:t>
            </a:r>
            <a:r>
              <a:rPr sz="1600" dirty="0">
                <a:latin typeface="Arial MT"/>
                <a:cs typeface="Arial MT"/>
              </a:rPr>
              <a:t> strutture.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Queste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funzioni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possono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essere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predetti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delegate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figure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stabili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20" dirty="0">
                <a:latin typeface="Arial MT"/>
                <a:cs typeface="Arial MT"/>
              </a:rPr>
              <a:t>di 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coordinamento e referenti, da individuare </a:t>
            </a:r>
            <a:r>
              <a:rPr sz="1600" dirty="0">
                <a:latin typeface="Arial MT"/>
                <a:cs typeface="Arial MT"/>
              </a:rPr>
              <a:t>in </a:t>
            </a:r>
            <a:r>
              <a:rPr sz="1600" spc="-5" dirty="0">
                <a:latin typeface="Arial MT"/>
                <a:cs typeface="Arial MT"/>
              </a:rPr>
              <a:t>relazione al possesso di specifiche competenze pedagogiche 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organizzative.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7110" y="378714"/>
            <a:ext cx="85432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</a:t>
            </a:r>
            <a:r>
              <a:rPr spc="-10" dirty="0"/>
              <a:t> </a:t>
            </a:r>
            <a:r>
              <a:rPr spc="-25" dirty="0"/>
              <a:t>funzioni</a:t>
            </a:r>
            <a:r>
              <a:rPr spc="145" dirty="0"/>
              <a:t> </a:t>
            </a:r>
            <a:r>
              <a:rPr spc="-55" dirty="0"/>
              <a:t>dei</a:t>
            </a:r>
            <a:r>
              <a:rPr spc="140" dirty="0"/>
              <a:t> </a:t>
            </a:r>
            <a:r>
              <a:rPr spc="-15" dirty="0"/>
              <a:t>Coordinamenti</a:t>
            </a:r>
            <a:r>
              <a:rPr spc="160" dirty="0"/>
              <a:t> </a:t>
            </a:r>
            <a:r>
              <a:rPr spc="-20" dirty="0"/>
              <a:t>pedagogici</a:t>
            </a:r>
            <a:r>
              <a:rPr spc="155" dirty="0"/>
              <a:t> </a:t>
            </a:r>
            <a:r>
              <a:rPr dirty="0"/>
              <a:t>territoriali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1583" y="965682"/>
            <a:ext cx="10207625" cy="551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3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sz="1400" dirty="0">
                <a:latin typeface="Arial MT"/>
                <a:cs typeface="Arial MT"/>
              </a:rPr>
              <a:t>Il </a:t>
            </a:r>
            <a:r>
              <a:rPr sz="1400" spc="-5" dirty="0">
                <a:latin typeface="Arial MT"/>
                <a:cs typeface="Arial MT"/>
              </a:rPr>
              <a:t>coordinamento agevola una progettualità coerente, insistendo sulla costruzione di </a:t>
            </a:r>
            <a:r>
              <a:rPr sz="1400" u="sng" spc="-5" dirty="0">
                <a:latin typeface="Arial MT"/>
                <a:cs typeface="Arial MT"/>
              </a:rPr>
              <a:t>percorsi di continuità verticale, tra servizi </a:t>
            </a:r>
            <a:r>
              <a:rPr sz="1400" u="sng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educativi </a:t>
            </a:r>
            <a:r>
              <a:rPr sz="1400" u="sng" dirty="0">
                <a:latin typeface="Arial MT"/>
                <a:cs typeface="Arial MT"/>
              </a:rPr>
              <a:t>e </a:t>
            </a:r>
            <a:r>
              <a:rPr sz="1400" u="sng" spc="-5" dirty="0">
                <a:latin typeface="Arial MT"/>
                <a:cs typeface="Arial MT"/>
              </a:rPr>
              <a:t>scuole dell’infanzia</a:t>
            </a:r>
            <a:r>
              <a:rPr sz="1400" spc="-5" dirty="0">
                <a:latin typeface="Arial MT"/>
                <a:cs typeface="Arial MT"/>
              </a:rPr>
              <a:t>, anche con attenzione alla costituzione di Poli per </a:t>
            </a:r>
            <a:r>
              <a:rPr sz="1400" spc="-10" dirty="0">
                <a:latin typeface="Arial MT"/>
                <a:cs typeface="Arial MT"/>
              </a:rPr>
              <a:t>l’infanzia,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tra scuole dell’infanzia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primo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ciclo</a:t>
            </a:r>
            <a:r>
              <a:rPr sz="1400" spc="1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dell’istruzione,</a:t>
            </a:r>
            <a:r>
              <a:rPr sz="1400" spc="1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nonché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percorsi</a:t>
            </a:r>
            <a:r>
              <a:rPr sz="1400" spc="1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di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continuità</a:t>
            </a:r>
            <a:r>
              <a:rPr sz="1400" spc="114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orizzontale,</a:t>
            </a:r>
            <a:r>
              <a:rPr sz="1400" spc="1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tra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servizi</a:t>
            </a:r>
            <a:r>
              <a:rPr sz="1400" spc="114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educativi</a:t>
            </a:r>
            <a:r>
              <a:rPr sz="1400" spc="1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scuole</a:t>
            </a:r>
            <a:r>
              <a:rPr sz="1400" spc="1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di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diversa</a:t>
            </a:r>
            <a:r>
              <a:rPr sz="1400" spc="1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tipologia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gestione</a:t>
            </a:r>
            <a:r>
              <a:rPr sz="1400" spc="1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37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tra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servizi,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scuole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territorio.</a:t>
            </a:r>
          </a:p>
          <a:p>
            <a:pPr marL="355600" marR="6350" indent="-342900" algn="just">
              <a:lnSpc>
                <a:spcPct val="130000"/>
              </a:lnSpc>
              <a:spcBef>
                <a:spcPts val="335"/>
              </a:spcBef>
              <a:buFont typeface="Symbol"/>
              <a:buChar char=""/>
              <a:tabLst>
                <a:tab pos="355600" algn="l"/>
              </a:tabLst>
            </a:pPr>
            <a:r>
              <a:rPr sz="1400" dirty="0">
                <a:latin typeface="Arial MT"/>
                <a:cs typeface="Arial MT"/>
              </a:rPr>
              <a:t>In </a:t>
            </a:r>
            <a:r>
              <a:rPr sz="1400" spc="-5" dirty="0">
                <a:latin typeface="Arial MT"/>
                <a:cs typeface="Arial MT"/>
              </a:rPr>
              <a:t>questa prospettiva organizza scambi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gemellaggi tra </a:t>
            </a:r>
            <a:r>
              <a:rPr sz="1400" dirty="0">
                <a:latin typeface="Arial MT"/>
                <a:cs typeface="Arial MT"/>
              </a:rPr>
              <a:t>i </a:t>
            </a:r>
            <a:r>
              <a:rPr sz="1400" spc="-5" dirty="0">
                <a:latin typeface="Arial MT"/>
                <a:cs typeface="Arial MT"/>
              </a:rPr>
              <a:t>diversi servizi educativi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tra questi </a:t>
            </a:r>
            <a:r>
              <a:rPr sz="1400" dirty="0">
                <a:latin typeface="Arial MT"/>
                <a:cs typeface="Arial MT"/>
              </a:rPr>
              <a:t>e le </a:t>
            </a:r>
            <a:r>
              <a:rPr sz="1400" spc="-5" dirty="0">
                <a:latin typeface="Arial MT"/>
                <a:cs typeface="Arial MT"/>
              </a:rPr>
              <a:t>scuole </a:t>
            </a:r>
            <a:r>
              <a:rPr sz="1400" spc="-10" dirty="0">
                <a:latin typeface="Arial MT"/>
                <a:cs typeface="Arial MT"/>
              </a:rPr>
              <a:t>dell’infanzia, 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pubbliche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private.</a:t>
            </a:r>
          </a:p>
          <a:p>
            <a:pPr marL="355600" marR="5080" indent="-342900" algn="just">
              <a:lnSpc>
                <a:spcPct val="130100"/>
              </a:lnSpc>
              <a:spcBef>
                <a:spcPts val="335"/>
              </a:spcBef>
              <a:buFont typeface="Symbol"/>
              <a:buChar char=""/>
              <a:tabLst>
                <a:tab pos="355600" algn="l"/>
              </a:tabLst>
            </a:pPr>
            <a:r>
              <a:rPr sz="1400" dirty="0">
                <a:latin typeface="Arial MT"/>
                <a:cs typeface="Arial MT"/>
              </a:rPr>
              <a:t>Il </a:t>
            </a:r>
            <a:r>
              <a:rPr sz="1400" spc="-5" dirty="0">
                <a:latin typeface="Arial MT"/>
                <a:cs typeface="Arial MT"/>
              </a:rPr>
              <a:t>coordinamento elabora una </a:t>
            </a:r>
            <a:r>
              <a:rPr sz="1400" u="sng" spc="-5" dirty="0">
                <a:latin typeface="Arial MT"/>
                <a:cs typeface="Arial MT"/>
              </a:rPr>
              <a:t>riflessione pedagogica </a:t>
            </a:r>
            <a:r>
              <a:rPr sz="1400" spc="-5" dirty="0">
                <a:latin typeface="Arial MT"/>
                <a:cs typeface="Arial MT"/>
              </a:rPr>
              <a:t>centrata </a:t>
            </a:r>
            <a:r>
              <a:rPr sz="1400" dirty="0">
                <a:latin typeface="Arial MT"/>
                <a:cs typeface="Arial MT"/>
              </a:rPr>
              <a:t>sul </a:t>
            </a:r>
            <a:r>
              <a:rPr sz="1400" spc="-5" dirty="0">
                <a:latin typeface="Arial MT"/>
                <a:cs typeface="Arial MT"/>
              </a:rPr>
              <a:t>territorio </a:t>
            </a:r>
            <a:r>
              <a:rPr sz="1400" spc="-10" dirty="0">
                <a:latin typeface="Arial MT"/>
                <a:cs typeface="Arial MT"/>
              </a:rPr>
              <a:t>che </a:t>
            </a:r>
            <a:r>
              <a:rPr sz="1400" spc="-5" dirty="0">
                <a:latin typeface="Arial MT"/>
                <a:cs typeface="Arial MT"/>
              </a:rPr>
              <a:t>cerchi di rappresentarsi </a:t>
            </a:r>
            <a:r>
              <a:rPr sz="1400" spc="-10" dirty="0">
                <a:latin typeface="Arial MT"/>
                <a:cs typeface="Arial MT"/>
              </a:rPr>
              <a:t>le </a:t>
            </a:r>
            <a:r>
              <a:rPr sz="1400" spc="-5" dirty="0">
                <a:latin typeface="Arial MT"/>
                <a:cs typeface="Arial MT"/>
              </a:rPr>
              <a:t>condizioni di vita </a:t>
            </a:r>
            <a:r>
              <a:rPr sz="1400" dirty="0">
                <a:latin typeface="Arial MT"/>
                <a:cs typeface="Arial MT"/>
              </a:rPr>
              <a:t>e i 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diritti all’educazione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di cittadinanza di tutti </a:t>
            </a:r>
            <a:r>
              <a:rPr sz="1400" dirty="0">
                <a:latin typeface="Arial MT"/>
                <a:cs typeface="Arial MT"/>
              </a:rPr>
              <a:t>i </a:t>
            </a:r>
            <a:r>
              <a:rPr sz="1400" spc="-5" dirty="0">
                <a:latin typeface="Arial MT"/>
                <a:cs typeface="Arial MT"/>
              </a:rPr>
              <a:t>bambini, anche di coloro che non frequentano alcun servizio educativo </a:t>
            </a:r>
            <a:r>
              <a:rPr sz="1400" dirty="0">
                <a:latin typeface="Arial MT"/>
                <a:cs typeface="Arial MT"/>
              </a:rPr>
              <a:t>o </a:t>
            </a:r>
            <a:r>
              <a:rPr sz="1400" spc="-5" dirty="0">
                <a:latin typeface="Arial MT"/>
                <a:cs typeface="Arial MT"/>
              </a:rPr>
              <a:t>scuola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dell’infanzia,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con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il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coinvolgimento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delle </a:t>
            </a:r>
            <a:r>
              <a:rPr sz="1400" dirty="0">
                <a:latin typeface="Arial MT"/>
                <a:cs typeface="Arial MT"/>
              </a:rPr>
              <a:t>famiglie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non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utenti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di </a:t>
            </a:r>
            <a:r>
              <a:rPr sz="1400" dirty="0">
                <a:latin typeface="Arial MT"/>
                <a:cs typeface="Arial MT"/>
              </a:rPr>
              <a:t>servizi.</a:t>
            </a:r>
          </a:p>
          <a:p>
            <a:pPr marL="355600" marR="5080" indent="-342900" algn="just">
              <a:lnSpc>
                <a:spcPct val="130000"/>
              </a:lnSpc>
              <a:spcBef>
                <a:spcPts val="335"/>
              </a:spcBef>
              <a:buFont typeface="Symbol"/>
              <a:buChar char=""/>
              <a:tabLst>
                <a:tab pos="355600" algn="l"/>
              </a:tabLst>
            </a:pPr>
            <a:r>
              <a:rPr sz="1400" dirty="0">
                <a:latin typeface="Arial MT"/>
                <a:cs typeface="Arial MT"/>
              </a:rPr>
              <a:t>A </a:t>
            </a:r>
            <a:r>
              <a:rPr sz="1400" spc="-5" dirty="0">
                <a:latin typeface="Arial MT"/>
                <a:cs typeface="Arial MT"/>
              </a:rPr>
              <a:t>partire </a:t>
            </a:r>
            <a:r>
              <a:rPr sz="1400" spc="-10" dirty="0">
                <a:latin typeface="Arial MT"/>
                <a:cs typeface="Arial MT"/>
              </a:rPr>
              <a:t>dall’individuazione </a:t>
            </a:r>
            <a:r>
              <a:rPr sz="1400" spc="-5" dirty="0">
                <a:latin typeface="Arial MT"/>
                <a:cs typeface="Arial MT"/>
              </a:rPr>
              <a:t>delle </a:t>
            </a:r>
            <a:r>
              <a:rPr sz="1400" spc="-10" dirty="0">
                <a:latin typeface="Arial MT"/>
                <a:cs typeface="Arial MT"/>
              </a:rPr>
              <a:t>diverse </a:t>
            </a:r>
            <a:r>
              <a:rPr sz="1400" spc="-5" dirty="0">
                <a:latin typeface="Arial MT"/>
                <a:cs typeface="Arial MT"/>
              </a:rPr>
              <a:t>esigenze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dei cambiamenti sociali, demografici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5" dirty="0">
                <a:latin typeface="Arial MT"/>
                <a:cs typeface="Arial MT"/>
              </a:rPr>
              <a:t>urbanistici </a:t>
            </a:r>
            <a:r>
              <a:rPr sz="1400" u="sng" spc="-5" dirty="0">
                <a:latin typeface="Arial MT"/>
                <a:cs typeface="Arial MT"/>
              </a:rPr>
              <a:t>propone progetti per </a:t>
            </a:r>
            <a:r>
              <a:rPr sz="1400" u="sng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l’estensione </a:t>
            </a:r>
            <a:r>
              <a:rPr sz="1400" u="sng" dirty="0">
                <a:latin typeface="Arial MT"/>
                <a:cs typeface="Arial MT"/>
              </a:rPr>
              <a:t>e </a:t>
            </a:r>
            <a:r>
              <a:rPr sz="1400" u="sng" spc="-10" dirty="0">
                <a:latin typeface="Arial MT"/>
                <a:cs typeface="Arial MT"/>
              </a:rPr>
              <a:t>la </a:t>
            </a:r>
            <a:r>
              <a:rPr sz="1400" u="sng" spc="-5" dirty="0">
                <a:latin typeface="Arial MT"/>
                <a:cs typeface="Arial MT"/>
              </a:rPr>
              <a:t>diversificazione dell’offerta educativa sul proprio territorio di competenza, sviluppando altresì azioni </a:t>
            </a:r>
            <a:r>
              <a:rPr sz="1400" u="sng" spc="-15" dirty="0">
                <a:latin typeface="Arial MT"/>
                <a:cs typeface="Arial MT"/>
              </a:rPr>
              <a:t>di </a:t>
            </a:r>
            <a:r>
              <a:rPr sz="1400" u="sng" spc="-1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monitoraggio,</a:t>
            </a:r>
            <a:r>
              <a:rPr sz="1400" u="sng" spc="-50" dirty="0">
                <a:latin typeface="Arial MT"/>
                <a:cs typeface="Arial MT"/>
              </a:rPr>
              <a:t> </a:t>
            </a:r>
            <a:r>
              <a:rPr sz="1400" u="sng" dirty="0">
                <a:latin typeface="Arial MT"/>
                <a:cs typeface="Arial MT"/>
              </a:rPr>
              <a:t>valutazione</a:t>
            </a:r>
            <a:r>
              <a:rPr sz="1400" u="sng" spc="-40" dirty="0">
                <a:latin typeface="Arial MT"/>
                <a:cs typeface="Arial MT"/>
              </a:rPr>
              <a:t> </a:t>
            </a:r>
            <a:r>
              <a:rPr sz="1400" u="sng" dirty="0">
                <a:latin typeface="Arial MT"/>
                <a:cs typeface="Arial MT"/>
              </a:rPr>
              <a:t>e</a:t>
            </a:r>
            <a:r>
              <a:rPr sz="1400" u="sng" spc="-1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audit.</a:t>
            </a:r>
            <a:endParaRPr sz="1400" u="sng" dirty="0">
              <a:latin typeface="Arial MT"/>
              <a:cs typeface="Arial MT"/>
            </a:endParaRPr>
          </a:p>
          <a:p>
            <a:pPr marL="355600" indent="-342900" algn="just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355600" algn="l"/>
              </a:tabLst>
            </a:pPr>
            <a:r>
              <a:rPr sz="1400" u="sng" spc="-5" dirty="0">
                <a:latin typeface="Arial MT"/>
                <a:cs typeface="Arial MT"/>
              </a:rPr>
              <a:t>Fornisce</a:t>
            </a:r>
            <a:r>
              <a:rPr sz="1400" u="sng" spc="4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il</a:t>
            </a:r>
            <a:r>
              <a:rPr sz="1400" u="sng" spc="5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proprio</a:t>
            </a:r>
            <a:r>
              <a:rPr sz="1400" u="sng" spc="2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contributo</a:t>
            </a:r>
            <a:r>
              <a:rPr sz="1400" u="sng" spc="4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tecnico,</a:t>
            </a:r>
            <a:r>
              <a:rPr sz="1400" u="sng" spc="5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anche</a:t>
            </a:r>
            <a:r>
              <a:rPr sz="1400" u="sng" spc="3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propositivo,</a:t>
            </a:r>
            <a:r>
              <a:rPr sz="1400" u="sng" spc="55" dirty="0">
                <a:latin typeface="Arial MT"/>
                <a:cs typeface="Arial MT"/>
              </a:rPr>
              <a:t> </a:t>
            </a:r>
            <a:r>
              <a:rPr sz="1400" u="sng" dirty="0">
                <a:latin typeface="Arial MT"/>
                <a:cs typeface="Arial MT"/>
              </a:rPr>
              <a:t>nella</a:t>
            </a:r>
            <a:r>
              <a:rPr sz="1400" u="sng" spc="3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definizione</a:t>
            </a:r>
            <a:r>
              <a:rPr sz="1400" u="sng" spc="4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delle</a:t>
            </a:r>
            <a:r>
              <a:rPr sz="1400" u="sng" spc="5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priorità</a:t>
            </a:r>
            <a:r>
              <a:rPr sz="1400" u="sng" spc="4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di</a:t>
            </a:r>
            <a:r>
              <a:rPr sz="1400" u="sng" spc="4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interventi</a:t>
            </a:r>
            <a:r>
              <a:rPr sz="1400" u="sng" spc="4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che</a:t>
            </a:r>
            <a:r>
              <a:rPr sz="1400" u="sng" spc="4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confluiscono</a:t>
            </a:r>
            <a:r>
              <a:rPr sz="1400" u="sng" spc="6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nei</a:t>
            </a:r>
            <a:r>
              <a:rPr sz="1400" u="sng" spc="5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piani</a:t>
            </a:r>
            <a:endParaRPr sz="1400" u="sng" dirty="0">
              <a:latin typeface="Arial MT"/>
              <a:cs typeface="Arial MT"/>
            </a:endParaRPr>
          </a:p>
          <a:p>
            <a:pPr marL="355600" algn="just">
              <a:lnSpc>
                <a:spcPct val="100000"/>
              </a:lnSpc>
              <a:spcBef>
                <a:spcPts val="509"/>
              </a:spcBef>
            </a:pPr>
            <a:r>
              <a:rPr sz="1400" u="sng" spc="-5" dirty="0">
                <a:latin typeface="Arial MT"/>
                <a:cs typeface="Arial MT"/>
              </a:rPr>
              <a:t>di</a:t>
            </a:r>
            <a:r>
              <a:rPr sz="1400" u="sng" spc="-10" dirty="0">
                <a:latin typeface="Arial MT"/>
                <a:cs typeface="Arial MT"/>
              </a:rPr>
              <a:t> </a:t>
            </a:r>
            <a:r>
              <a:rPr sz="1400" u="sng" dirty="0">
                <a:latin typeface="Arial MT"/>
                <a:cs typeface="Arial MT"/>
              </a:rPr>
              <a:t>zona</a:t>
            </a:r>
            <a:r>
              <a:rPr sz="1400" u="sng" spc="-30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concertati</a:t>
            </a:r>
            <a:r>
              <a:rPr sz="1400" u="sng" spc="-25" dirty="0">
                <a:latin typeface="Arial MT"/>
                <a:cs typeface="Arial MT"/>
              </a:rPr>
              <a:t> </a:t>
            </a:r>
            <a:r>
              <a:rPr sz="1400" u="sng" dirty="0">
                <a:latin typeface="Arial MT"/>
                <a:cs typeface="Arial MT"/>
              </a:rPr>
              <a:t>tra</a:t>
            </a:r>
            <a:r>
              <a:rPr sz="1400" u="sng" spc="-35" dirty="0">
                <a:latin typeface="Arial MT"/>
                <a:cs typeface="Arial MT"/>
              </a:rPr>
              <a:t> </a:t>
            </a:r>
            <a:r>
              <a:rPr sz="1400" u="sng" spc="-5" dirty="0">
                <a:latin typeface="Arial MT"/>
                <a:cs typeface="Arial MT"/>
              </a:rPr>
              <a:t>gli </a:t>
            </a:r>
            <a:r>
              <a:rPr sz="1400" u="sng" dirty="0">
                <a:latin typeface="Arial MT"/>
                <a:cs typeface="Arial MT"/>
              </a:rPr>
              <a:t>attori</a:t>
            </a:r>
            <a:r>
              <a:rPr sz="1400" u="sng" spc="-30" dirty="0">
                <a:latin typeface="Arial MT"/>
                <a:cs typeface="Arial MT"/>
              </a:rPr>
              <a:t> </a:t>
            </a:r>
            <a:r>
              <a:rPr sz="1400" u="sng" dirty="0">
                <a:latin typeface="Arial MT"/>
                <a:cs typeface="Arial MT"/>
              </a:rPr>
              <a:t>locali.</a:t>
            </a:r>
          </a:p>
          <a:p>
            <a:pPr marL="355600" marR="5080" indent="-342900" algn="just">
              <a:lnSpc>
                <a:spcPct val="130000"/>
              </a:lnSpc>
              <a:spcBef>
                <a:spcPts val="335"/>
              </a:spcBef>
              <a:buFont typeface="Symbol"/>
              <a:buChar char=""/>
              <a:tabLst>
                <a:tab pos="355600" algn="l"/>
              </a:tabLst>
            </a:pPr>
            <a:r>
              <a:rPr sz="1400" spc="-5" dirty="0">
                <a:latin typeface="Arial MT"/>
                <a:cs typeface="Arial MT"/>
              </a:rPr>
              <a:t>Ha un ruolo particolare nella progettazione di iniziative di </a:t>
            </a:r>
            <a:r>
              <a:rPr sz="1400" u="sng" spc="-5" dirty="0">
                <a:latin typeface="Arial MT"/>
                <a:cs typeface="Arial MT"/>
              </a:rPr>
              <a:t>formazione </a:t>
            </a:r>
            <a:r>
              <a:rPr sz="1400" u="sng" dirty="0">
                <a:latin typeface="Arial MT"/>
                <a:cs typeface="Arial MT"/>
              </a:rPr>
              <a:t>in </a:t>
            </a:r>
            <a:r>
              <a:rPr sz="1400" u="sng" spc="-5" dirty="0">
                <a:latin typeface="Arial MT"/>
                <a:cs typeface="Arial MT"/>
              </a:rPr>
              <a:t>servizio </a:t>
            </a:r>
            <a:r>
              <a:rPr sz="1400" spc="-5" dirty="0">
                <a:latin typeface="Arial MT"/>
                <a:cs typeface="Arial MT"/>
              </a:rPr>
              <a:t>per </a:t>
            </a:r>
            <a:r>
              <a:rPr sz="1400" dirty="0">
                <a:latin typeface="Arial MT"/>
                <a:cs typeface="Arial MT"/>
              </a:rPr>
              <a:t>il </a:t>
            </a:r>
            <a:r>
              <a:rPr sz="1400" spc="-5" dirty="0">
                <a:latin typeface="Arial MT"/>
                <a:cs typeface="Arial MT"/>
              </a:rPr>
              <a:t>personale che opera </a:t>
            </a:r>
            <a:r>
              <a:rPr sz="1400" spc="-10" dirty="0">
                <a:latin typeface="Arial MT"/>
                <a:cs typeface="Arial MT"/>
              </a:rPr>
              <a:t>nell’ambito </a:t>
            </a:r>
            <a:r>
              <a:rPr sz="1400" spc="-5" dirty="0">
                <a:latin typeface="Arial MT"/>
                <a:cs typeface="Arial MT"/>
              </a:rPr>
              <a:t>di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competenza, proponendo </a:t>
            </a:r>
            <a:r>
              <a:rPr sz="1400" spc="-10" dirty="0">
                <a:latin typeface="Arial MT"/>
                <a:cs typeface="Arial MT"/>
              </a:rPr>
              <a:t>un’offerta </a:t>
            </a:r>
            <a:r>
              <a:rPr sz="1400" spc="-5" dirty="0">
                <a:latin typeface="Arial MT"/>
                <a:cs typeface="Arial MT"/>
              </a:rPr>
              <a:t>formativa coerente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10" dirty="0">
                <a:latin typeface="Arial MT"/>
                <a:cs typeface="Arial MT"/>
              </a:rPr>
              <a:t>la </a:t>
            </a:r>
            <a:r>
              <a:rPr sz="1400" spc="-5" dirty="0">
                <a:latin typeface="Arial MT"/>
                <a:cs typeface="Arial MT"/>
              </a:rPr>
              <a:t>crescita di </a:t>
            </a:r>
            <a:r>
              <a:rPr sz="1400" spc="-10" dirty="0">
                <a:latin typeface="Arial MT"/>
                <a:cs typeface="Arial MT"/>
              </a:rPr>
              <a:t>un </a:t>
            </a:r>
            <a:r>
              <a:rPr sz="1400" spc="-5" dirty="0">
                <a:latin typeface="Arial MT"/>
                <a:cs typeface="Arial MT"/>
              </a:rPr>
              <a:t>sentimento di appartenenza al gruppo di lavoro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all’istituzione educativa. Va ricordato, inoltre, il coinvolgimento del coordinamento pedagogico territoriale nell’organizzazione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dei tirocini formativi nelle strutture dei corsi delle Lauree </a:t>
            </a:r>
            <a:r>
              <a:rPr sz="1400" dirty="0">
                <a:latin typeface="Arial MT"/>
                <a:cs typeface="Arial MT"/>
              </a:rPr>
              <a:t>in </a:t>
            </a:r>
            <a:r>
              <a:rPr sz="1400" spc="-5" dirty="0">
                <a:latin typeface="Arial MT"/>
                <a:cs typeface="Arial MT"/>
              </a:rPr>
              <a:t>Scienze dell’educazione indirizzo specifico </a:t>
            </a:r>
            <a:r>
              <a:rPr sz="1400" dirty="0">
                <a:latin typeface="Arial MT"/>
                <a:cs typeface="Arial MT"/>
              </a:rPr>
              <a:t>e </a:t>
            </a:r>
            <a:r>
              <a:rPr sz="1400" spc="-10" dirty="0">
                <a:latin typeface="Arial MT"/>
                <a:cs typeface="Arial MT"/>
              </a:rPr>
              <a:t>in </a:t>
            </a:r>
            <a:r>
              <a:rPr sz="1400" spc="-5" dirty="0">
                <a:latin typeface="Arial MT"/>
                <a:cs typeface="Arial MT"/>
              </a:rPr>
              <a:t>Scienze della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formazione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primaria,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come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previsto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dal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D.M.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378/2018.</a:t>
            </a:r>
            <a:endParaRPr sz="1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6375" y="262509"/>
            <a:ext cx="100457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L’organizzazione</a:t>
            </a:r>
            <a:r>
              <a:rPr dirty="0"/>
              <a:t> </a:t>
            </a:r>
            <a:r>
              <a:rPr spc="-10" dirty="0"/>
              <a:t>dei</a:t>
            </a:r>
            <a:r>
              <a:rPr dirty="0"/>
              <a:t> </a:t>
            </a:r>
            <a:r>
              <a:rPr spc="-5" dirty="0"/>
              <a:t>Coordinamenti</a:t>
            </a:r>
            <a:r>
              <a:rPr spc="20" dirty="0"/>
              <a:t> </a:t>
            </a:r>
            <a:r>
              <a:rPr spc="-5" dirty="0"/>
              <a:t>pedagogici</a:t>
            </a:r>
            <a:r>
              <a:rPr spc="25" dirty="0"/>
              <a:t> </a:t>
            </a:r>
            <a:r>
              <a:rPr dirty="0"/>
              <a:t>territoriali</a:t>
            </a:r>
            <a:r>
              <a:rPr spc="-20" dirty="0"/>
              <a:t> </a:t>
            </a:r>
            <a:r>
              <a:rPr spc="-5" dirty="0"/>
              <a:t>1/2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5412" y="838200"/>
            <a:ext cx="10207625" cy="5488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3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Come previsto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dalle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Linee pedagogiche per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il </a:t>
            </a:r>
            <a:r>
              <a:rPr sz="1800" dirty="0">
                <a:latin typeface="Arial MT"/>
                <a:cs typeface="Arial MT"/>
              </a:rPr>
              <a:t>sistema </a:t>
            </a:r>
            <a:r>
              <a:rPr sz="1800" spc="-5" dirty="0">
                <a:latin typeface="Arial MT"/>
                <a:cs typeface="Arial MT"/>
              </a:rPr>
              <a:t>integrato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zerosei,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 responsabilità</a:t>
            </a:r>
            <a:r>
              <a:rPr sz="1800" dirty="0">
                <a:latin typeface="Arial MT"/>
                <a:cs typeface="Arial MT"/>
              </a:rPr>
              <a:t> della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governance </a:t>
            </a:r>
            <a:r>
              <a:rPr sz="1800" dirty="0">
                <a:latin typeface="Arial MT"/>
                <a:cs typeface="Arial MT"/>
              </a:rPr>
              <a:t>sul </a:t>
            </a:r>
            <a:r>
              <a:rPr sz="1800" spc="-5" dirty="0">
                <a:latin typeface="Arial MT"/>
                <a:cs typeface="Arial MT"/>
              </a:rPr>
              <a:t>territorio è degli Enti locali, cui il decreto legislativo 65/2017 attribuisce compiti </a:t>
            </a:r>
            <a:r>
              <a:rPr sz="1800" dirty="0">
                <a:latin typeface="Arial MT"/>
                <a:cs typeface="Arial MT"/>
              </a:rPr>
              <a:t>che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vanno al di là della gestione diretta e indiretta di servizi educativi per l’infanzia e di eventuali scuole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dell’infanzia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comunali.</a:t>
            </a:r>
            <a:endParaRPr sz="1800" dirty="0">
              <a:latin typeface="Arial MT"/>
              <a:cs typeface="Arial MT"/>
            </a:endParaRPr>
          </a:p>
          <a:p>
            <a:pPr marL="12700" marR="5080" algn="just">
              <a:lnSpc>
                <a:spcPct val="130000"/>
              </a:lnSpc>
              <a:spcBef>
                <a:spcPts val="1225"/>
              </a:spcBef>
            </a:pPr>
            <a:r>
              <a:rPr sz="1800" u="sng" dirty="0">
                <a:latin typeface="Arial MT"/>
                <a:cs typeface="Arial MT"/>
              </a:rPr>
              <a:t>I </a:t>
            </a:r>
            <a:r>
              <a:rPr sz="1800" u="sng" spc="-5" dirty="0">
                <a:latin typeface="Arial MT"/>
                <a:cs typeface="Arial MT"/>
              </a:rPr>
              <a:t>Comuni sono tenuti a coordinare la programmazione dell’offerta educativa sul proprio </a:t>
            </a:r>
            <a:r>
              <a:rPr sz="1800" u="sng" dirty="0">
                <a:latin typeface="Arial MT"/>
                <a:cs typeface="Arial MT"/>
              </a:rPr>
              <a:t>territorio </a:t>
            </a:r>
            <a:r>
              <a:rPr sz="1800" u="sng" spc="5" dirty="0">
                <a:latin typeface="Arial MT"/>
                <a:cs typeface="Arial MT"/>
              </a:rPr>
              <a:t> </a:t>
            </a:r>
            <a:r>
              <a:rPr sz="1800" u="sng" spc="-5" dirty="0">
                <a:latin typeface="Arial MT"/>
                <a:cs typeface="Arial MT"/>
              </a:rPr>
              <a:t>costruendo una </a:t>
            </a:r>
            <a:r>
              <a:rPr sz="1800" u="sng" dirty="0">
                <a:latin typeface="Arial MT"/>
                <a:cs typeface="Arial MT"/>
              </a:rPr>
              <a:t>rete </a:t>
            </a:r>
            <a:r>
              <a:rPr sz="1800" u="sng" spc="-5" dirty="0">
                <a:latin typeface="Arial MT"/>
                <a:cs typeface="Arial MT"/>
              </a:rPr>
              <a:t>integrata e unitaria </a:t>
            </a:r>
            <a:r>
              <a:rPr sz="1800" u="sng" dirty="0">
                <a:latin typeface="Arial MT"/>
                <a:cs typeface="Arial MT"/>
              </a:rPr>
              <a:t>di servizi </a:t>
            </a:r>
            <a:r>
              <a:rPr sz="1800" u="sng" spc="-5" dirty="0">
                <a:latin typeface="Arial MT"/>
                <a:cs typeface="Arial MT"/>
              </a:rPr>
              <a:t>e scuole</a:t>
            </a:r>
            <a:r>
              <a:rPr sz="1800" spc="-5" dirty="0">
                <a:latin typeface="Arial MT"/>
                <a:cs typeface="Arial MT"/>
              </a:rPr>
              <a:t>. Per </a:t>
            </a:r>
            <a:r>
              <a:rPr sz="1800" dirty="0">
                <a:latin typeface="Arial MT"/>
                <a:cs typeface="Arial MT"/>
              </a:rPr>
              <a:t>far </a:t>
            </a:r>
            <a:r>
              <a:rPr sz="1800" spc="-5" dirty="0">
                <a:latin typeface="Arial MT"/>
                <a:cs typeface="Arial MT"/>
              </a:rPr>
              <a:t>questo è necessaria </a:t>
            </a:r>
            <a:r>
              <a:rPr sz="1800" dirty="0">
                <a:latin typeface="Arial MT"/>
                <a:cs typeface="Arial MT"/>
              </a:rPr>
              <a:t>una </a:t>
            </a:r>
            <a:r>
              <a:rPr sz="1800" spc="-5" dirty="0">
                <a:latin typeface="Arial MT"/>
                <a:cs typeface="Arial MT"/>
              </a:rPr>
              <a:t>continua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interazione </a:t>
            </a:r>
            <a:r>
              <a:rPr sz="1800" dirty="0">
                <a:latin typeface="Arial MT"/>
                <a:cs typeface="Arial MT"/>
              </a:rPr>
              <a:t>con </a:t>
            </a:r>
            <a:r>
              <a:rPr sz="1800" spc="-5" dirty="0">
                <a:latin typeface="Arial MT"/>
                <a:cs typeface="Arial MT"/>
              </a:rPr>
              <a:t>le dirigenze scolastiche </a:t>
            </a:r>
            <a:r>
              <a:rPr sz="1800" dirty="0">
                <a:latin typeface="Arial MT"/>
                <a:cs typeface="Arial MT"/>
              </a:rPr>
              <a:t>statali </a:t>
            </a:r>
            <a:r>
              <a:rPr sz="1800" spc="-5" dirty="0">
                <a:latin typeface="Arial MT"/>
                <a:cs typeface="Arial MT"/>
              </a:rPr>
              <a:t>e paritarie operanti a </a:t>
            </a:r>
            <a:r>
              <a:rPr sz="1800" dirty="0">
                <a:latin typeface="Arial MT"/>
                <a:cs typeface="Arial MT"/>
              </a:rPr>
              <a:t>livello </a:t>
            </a:r>
            <a:r>
              <a:rPr sz="1800" spc="-5" dirty="0">
                <a:latin typeface="Arial MT"/>
                <a:cs typeface="Arial MT"/>
              </a:rPr>
              <a:t>locale, </a:t>
            </a:r>
            <a:r>
              <a:rPr sz="1800" dirty="0">
                <a:latin typeface="Arial MT"/>
                <a:cs typeface="Arial MT"/>
              </a:rPr>
              <a:t>nonché </a:t>
            </a:r>
            <a:r>
              <a:rPr sz="1800" spc="-5" dirty="0">
                <a:latin typeface="Arial MT"/>
                <a:cs typeface="Arial MT"/>
              </a:rPr>
              <a:t>con </a:t>
            </a:r>
            <a:r>
              <a:rPr sz="1800" dirty="0">
                <a:latin typeface="Arial MT"/>
                <a:cs typeface="Arial MT"/>
              </a:rPr>
              <a:t>tutti </a:t>
            </a:r>
            <a:r>
              <a:rPr sz="1800" spc="-5" dirty="0">
                <a:latin typeface="Arial MT"/>
                <a:cs typeface="Arial MT"/>
              </a:rPr>
              <a:t>i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soggetti </a:t>
            </a:r>
            <a:r>
              <a:rPr sz="1800" dirty="0">
                <a:latin typeface="Arial MT"/>
                <a:cs typeface="Arial MT"/>
              </a:rPr>
              <a:t>titolari </a:t>
            </a:r>
            <a:r>
              <a:rPr sz="1800" spc="-5" dirty="0">
                <a:latin typeface="Arial MT"/>
                <a:cs typeface="Arial MT"/>
              </a:rPr>
              <a:t>dei servizi educativi </a:t>
            </a:r>
            <a:r>
              <a:rPr sz="1800" dirty="0">
                <a:latin typeface="Arial MT"/>
                <a:cs typeface="Arial MT"/>
              </a:rPr>
              <a:t>per </a:t>
            </a:r>
            <a:r>
              <a:rPr sz="1800" spc="-5" dirty="0">
                <a:latin typeface="Arial MT"/>
                <a:cs typeface="Arial MT"/>
              </a:rPr>
              <a:t>l’infanzia per la gestione </a:t>
            </a:r>
            <a:r>
              <a:rPr sz="1800" dirty="0">
                <a:latin typeface="Arial MT"/>
                <a:cs typeface="Arial MT"/>
              </a:rPr>
              <a:t>di </a:t>
            </a:r>
            <a:r>
              <a:rPr sz="1800" spc="-5" dirty="0">
                <a:latin typeface="Arial MT"/>
                <a:cs typeface="Arial MT"/>
              </a:rPr>
              <a:t>interventi </a:t>
            </a:r>
            <a:r>
              <a:rPr sz="1800" dirty="0">
                <a:latin typeface="Arial MT"/>
                <a:cs typeface="Arial MT"/>
              </a:rPr>
              <a:t>tesi </a:t>
            </a:r>
            <a:r>
              <a:rPr sz="1800" spc="-5" dirty="0">
                <a:latin typeface="Arial MT"/>
                <a:cs typeface="Arial MT"/>
              </a:rPr>
              <a:t>al consolidamento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della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rete,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sempre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nel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quadro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degli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indirizzi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definiti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dallo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Stato </a:t>
            </a:r>
            <a:r>
              <a:rPr sz="1800" spc="-5" dirty="0">
                <a:latin typeface="Arial MT"/>
                <a:cs typeface="Arial MT"/>
              </a:rPr>
              <a:t>e articolati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dalle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Regioni.</a:t>
            </a:r>
            <a:endParaRPr sz="1800" dirty="0">
              <a:latin typeface="Arial MT"/>
              <a:cs typeface="Arial MT"/>
            </a:endParaRPr>
          </a:p>
          <a:p>
            <a:pPr marL="12700" marR="8255" algn="just">
              <a:lnSpc>
                <a:spcPct val="130100"/>
              </a:lnSpc>
              <a:spcBef>
                <a:spcPts val="1235"/>
              </a:spcBef>
            </a:pPr>
            <a:r>
              <a:rPr sz="1800" spc="-5" dirty="0">
                <a:latin typeface="Arial MT"/>
                <a:cs typeface="Arial MT"/>
              </a:rPr>
              <a:t>La scelta operata da Regione Lombardia prevede che la governance locale si sviluppi a livello </a:t>
            </a:r>
            <a:r>
              <a:rPr sz="1800" spc="-10" dirty="0">
                <a:latin typeface="Arial MT"/>
                <a:cs typeface="Arial MT"/>
              </a:rPr>
              <a:t>di </a:t>
            </a:r>
            <a:r>
              <a:rPr sz="1800" spc="-5" dirty="0">
                <a:latin typeface="Arial MT"/>
                <a:cs typeface="Arial MT"/>
              </a:rPr>
              <a:t> ambito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territoriale.</a:t>
            </a:r>
            <a:endParaRPr sz="1800" dirty="0">
              <a:latin typeface="Arial MT"/>
              <a:cs typeface="Arial MT"/>
            </a:endParaRPr>
          </a:p>
          <a:p>
            <a:pPr marL="12700" marR="8255" algn="just">
              <a:lnSpc>
                <a:spcPct val="130100"/>
              </a:lnSpc>
              <a:spcBef>
                <a:spcPts val="1230"/>
              </a:spcBef>
            </a:pPr>
            <a:r>
              <a:rPr sz="1800" u="sng" dirty="0">
                <a:latin typeface="Arial MT"/>
                <a:cs typeface="Arial MT"/>
              </a:rPr>
              <a:t>In </a:t>
            </a:r>
            <a:r>
              <a:rPr sz="1800" u="sng" spc="-5" dirty="0">
                <a:latin typeface="Arial MT"/>
                <a:cs typeface="Arial MT"/>
              </a:rPr>
              <a:t>Lombardia il Coordinamento pedagogico territoriale si realizza a livello di ambito territoriale dei </a:t>
            </a:r>
            <a:r>
              <a:rPr sz="1800" u="sng" dirty="0">
                <a:latin typeface="Arial MT"/>
                <a:cs typeface="Arial MT"/>
              </a:rPr>
              <a:t> </a:t>
            </a:r>
            <a:r>
              <a:rPr sz="1800" u="sng" spc="-5" dirty="0">
                <a:latin typeface="Arial MT"/>
                <a:cs typeface="Arial MT"/>
              </a:rPr>
              <a:t>Comuni presenti nel territorio del Piano di Zona, di cui alla </a:t>
            </a:r>
            <a:r>
              <a:rPr sz="1800" u="sng" dirty="0">
                <a:latin typeface="Arial MT"/>
                <a:cs typeface="Arial MT"/>
              </a:rPr>
              <a:t>l.r. </a:t>
            </a:r>
            <a:r>
              <a:rPr sz="1800" u="sng" spc="-5" dirty="0">
                <a:latin typeface="Arial MT"/>
                <a:cs typeface="Arial MT"/>
              </a:rPr>
              <a:t>3/2008</a:t>
            </a:r>
            <a:r>
              <a:rPr sz="1800" spc="-5" dirty="0">
                <a:latin typeface="Arial MT"/>
                <a:cs typeface="Arial MT"/>
              </a:rPr>
              <a:t>. </a:t>
            </a:r>
            <a:r>
              <a:rPr sz="1800" dirty="0">
                <a:latin typeface="Arial MT"/>
                <a:cs typeface="Arial MT"/>
              </a:rPr>
              <a:t>In </a:t>
            </a:r>
            <a:r>
              <a:rPr sz="1800" spc="-5" dirty="0">
                <a:latin typeface="Arial MT"/>
                <a:cs typeface="Arial MT"/>
              </a:rPr>
              <a:t>Regione Lombardia sono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attualmente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presenti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91 Ambiti.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6375" y="323469"/>
            <a:ext cx="100457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L’organizzazione</a:t>
            </a:r>
            <a:r>
              <a:rPr dirty="0"/>
              <a:t> </a:t>
            </a:r>
            <a:r>
              <a:rPr spc="-10" dirty="0"/>
              <a:t>dei</a:t>
            </a:r>
            <a:r>
              <a:rPr dirty="0"/>
              <a:t> </a:t>
            </a:r>
            <a:r>
              <a:rPr spc="-5" dirty="0"/>
              <a:t>Coordinamenti</a:t>
            </a:r>
            <a:r>
              <a:rPr spc="20" dirty="0"/>
              <a:t> </a:t>
            </a:r>
            <a:r>
              <a:rPr spc="-5" dirty="0"/>
              <a:t>pedagogici</a:t>
            </a:r>
            <a:r>
              <a:rPr spc="25" dirty="0"/>
              <a:t> </a:t>
            </a:r>
            <a:r>
              <a:rPr dirty="0"/>
              <a:t>territoriali</a:t>
            </a:r>
            <a:r>
              <a:rPr spc="-20" dirty="0"/>
              <a:t> </a:t>
            </a:r>
            <a:r>
              <a:rPr spc="-5" dirty="0"/>
              <a:t>2/2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1583" y="1123950"/>
            <a:ext cx="10204450" cy="2430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Il</a:t>
            </a:r>
            <a:r>
              <a:rPr sz="1800" spc="17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Coordinamento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pedagogico</a:t>
            </a:r>
            <a:r>
              <a:rPr sz="1800" spc="1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esprime</a:t>
            </a:r>
            <a:r>
              <a:rPr sz="1800" spc="17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al</a:t>
            </a:r>
            <a:r>
              <a:rPr sz="1800" spc="1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proprio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interno,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per</a:t>
            </a:r>
            <a:r>
              <a:rPr sz="1800" spc="18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1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durata</a:t>
            </a:r>
            <a:r>
              <a:rPr sz="1800" spc="1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17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triennio,</a:t>
            </a:r>
            <a:r>
              <a:rPr sz="1800" spc="18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un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b="1" u="sng" spc="-5" dirty="0">
                <a:latin typeface="Arial MT"/>
                <a:cs typeface="Arial MT"/>
              </a:rPr>
              <a:t>Presidente</a:t>
            </a:r>
            <a:r>
              <a:rPr sz="1800" b="1" u="sng" spc="10" dirty="0">
                <a:latin typeface="Arial MT"/>
                <a:cs typeface="Arial MT"/>
              </a:rPr>
              <a:t> </a:t>
            </a:r>
            <a:r>
              <a:rPr sz="1800" b="1" u="sng" spc="-5" dirty="0">
                <a:latin typeface="Arial MT"/>
                <a:cs typeface="Arial MT"/>
              </a:rPr>
              <a:t>coordinatore</a:t>
            </a:r>
            <a:r>
              <a:rPr sz="1800" b="1" u="sng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 seguenti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funzioni:</a:t>
            </a:r>
            <a:endParaRPr sz="1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Arial MT"/>
                <a:cs typeface="Arial MT"/>
              </a:rPr>
              <a:t>convocare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presiedere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riunioni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dei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componenti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Coordinamento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pedagogico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territoriale;</a:t>
            </a:r>
            <a:endParaRPr sz="1800" dirty="0">
              <a:latin typeface="Arial MT"/>
              <a:cs typeface="Arial MT"/>
            </a:endParaRPr>
          </a:p>
          <a:p>
            <a:pPr marL="355600" marR="5080" indent="-342900">
              <a:lnSpc>
                <a:spcPct val="130000"/>
              </a:lnSpc>
              <a:spcBef>
                <a:spcPts val="434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Arial MT"/>
                <a:cs typeface="Arial MT"/>
              </a:rPr>
              <a:t>raccogliere</a:t>
            </a:r>
            <a:r>
              <a:rPr sz="1800" spc="2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</a:t>
            </a:r>
            <a:r>
              <a:rPr sz="1800" spc="2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proposte</a:t>
            </a:r>
            <a:r>
              <a:rPr sz="1800" spc="2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</a:t>
            </a:r>
            <a:r>
              <a:rPr sz="1800" spc="2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iniziative</a:t>
            </a:r>
            <a:r>
              <a:rPr sz="1800" spc="2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pedagogiche</a:t>
            </a:r>
            <a:r>
              <a:rPr sz="1800" spc="2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spc="2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formative</a:t>
            </a:r>
            <a:r>
              <a:rPr sz="1800" spc="2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da</a:t>
            </a:r>
            <a:r>
              <a:rPr sz="1800" spc="2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sottoporre</a:t>
            </a:r>
            <a:r>
              <a:rPr sz="1800" spc="28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al</a:t>
            </a:r>
            <a:r>
              <a:rPr sz="1800" spc="2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Comitato</a:t>
            </a:r>
            <a:r>
              <a:rPr sz="1800" spc="28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Locale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zerosei;</a:t>
            </a:r>
            <a:endParaRPr sz="18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Arial MT"/>
                <a:cs typeface="Arial MT"/>
              </a:rPr>
              <a:t>adottare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proposte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Coordinamento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pedagogico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territoriale.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1583" y="4200303"/>
            <a:ext cx="10206990" cy="1452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95"/>
              </a:spcBef>
            </a:pPr>
            <a:r>
              <a:rPr sz="1800" spc="-5" dirty="0">
                <a:latin typeface="Arial MT"/>
                <a:cs typeface="Arial MT"/>
              </a:rPr>
              <a:t>Al Comune capofila individuato nella dgr n. 5618/2021 </a:t>
            </a:r>
            <a:r>
              <a:rPr sz="1800" dirty="0">
                <a:latin typeface="Arial MT"/>
                <a:cs typeface="Arial MT"/>
              </a:rPr>
              <a:t>- </a:t>
            </a:r>
            <a:r>
              <a:rPr sz="1800" spc="-5" dirty="0">
                <a:latin typeface="Arial MT"/>
                <a:cs typeface="Arial MT"/>
              </a:rPr>
              <a:t>destinatario delle risorse specifiche per </a:t>
            </a:r>
            <a:r>
              <a:rPr sz="1800" dirty="0">
                <a:latin typeface="Arial MT"/>
                <a:cs typeface="Arial MT"/>
              </a:rPr>
              <a:t>il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sostegno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alla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formazione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del</a:t>
            </a:r>
            <a:r>
              <a:rPr sz="1800" spc="-5" dirty="0">
                <a:latin typeface="Arial MT"/>
                <a:cs typeface="Arial MT"/>
              </a:rPr>
              <a:t> personale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educativo</a:t>
            </a:r>
            <a:r>
              <a:rPr sz="1800" dirty="0">
                <a:latin typeface="Arial MT"/>
                <a:cs typeface="Arial MT"/>
              </a:rPr>
              <a:t> 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docente</a:t>
            </a:r>
            <a:r>
              <a:rPr sz="1800" dirty="0">
                <a:latin typeface="Arial MT"/>
                <a:cs typeface="Arial MT"/>
              </a:rPr>
              <a:t> 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per</a:t>
            </a:r>
            <a:r>
              <a:rPr sz="1800" spc="-5" dirty="0">
                <a:latin typeface="Arial MT"/>
                <a:cs typeface="Arial MT"/>
              </a:rPr>
              <a:t> il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finanziamento</a:t>
            </a:r>
            <a:r>
              <a:rPr sz="1800" spc="49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coordinamento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</a:t>
            </a:r>
            <a:r>
              <a:rPr sz="1800" dirty="0">
                <a:latin typeface="Arial MT"/>
                <a:cs typeface="Arial MT"/>
              </a:rPr>
              <a:t> -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spetta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convocazione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prima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riunione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del </a:t>
            </a:r>
            <a:r>
              <a:rPr sz="1800" spc="-5" dirty="0">
                <a:latin typeface="Arial MT"/>
                <a:cs typeface="Arial MT"/>
              </a:rPr>
              <a:t> Coordinamento</a:t>
            </a:r>
            <a:r>
              <a:rPr sz="1800" spc="3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pedagogico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territoriale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 la formalizzazione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della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sua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costituzione.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2446</Words>
  <Application>Microsoft Office PowerPoint</Application>
  <PresentationFormat>Widescreen</PresentationFormat>
  <Paragraphs>526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Arial MT</vt:lpstr>
      <vt:lpstr>Calibri</vt:lpstr>
      <vt:lpstr>Symbol</vt:lpstr>
      <vt:lpstr>Times New Roman</vt:lpstr>
      <vt:lpstr>Wingdings</vt:lpstr>
      <vt:lpstr>Office Theme</vt:lpstr>
      <vt:lpstr>La DGR n. 6397 del 23 maggio 2022 –  Approvazione delle linee guida per la realizzazione  dei Coordinamenti Pedagogici Territoriali, ai sensi del D. L.vo n. 65/2017</vt:lpstr>
      <vt:lpstr>La rete dei servizi educativi per la prima infanzia (0-3 anni):  distribuzione territoriale / n° strutture</vt:lpstr>
      <vt:lpstr>La rete dei servizi educativi per la prima infanzia (0-3 anni):  distribuzione territoriale / n° posti</vt:lpstr>
      <vt:lpstr>La rete delle scuole d’infanzia statali e paritarie (3-6 anni)</vt:lpstr>
      <vt:lpstr>Normativa di riferimento</vt:lpstr>
      <vt:lpstr>La composizione dei Coordinamenti pedagogici territoriali</vt:lpstr>
      <vt:lpstr>Le funzioni dei Coordinamenti pedagogici territoriali</vt:lpstr>
      <vt:lpstr>L’organizzazione dei Coordinamenti pedagogici territoriali 1/2</vt:lpstr>
      <vt:lpstr>L’organizzazione dei Coordinamenti pedagogici territoriali 2/2</vt:lpstr>
      <vt:lpstr>Presentazione standard di PowerPoint</vt:lpstr>
      <vt:lpstr>Formazione continua e coordinamenti pedagogici territoriali</vt:lpstr>
      <vt:lpstr>Il Comitato locale zerosei</vt:lpstr>
      <vt:lpstr>Le funzioni del Comitato locale zerosei</vt:lpstr>
      <vt:lpstr>Il Comitato locale zerosei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FONDO UNICO REGIONALE</dc:title>
  <dc:creator>Margherita Peroni</dc:creator>
  <cp:lastModifiedBy>laura vaccari</cp:lastModifiedBy>
  <cp:revision>16</cp:revision>
  <cp:lastPrinted>2023-04-19T08:23:51Z</cp:lastPrinted>
  <dcterms:created xsi:type="dcterms:W3CDTF">2023-04-19T07:18:04Z</dcterms:created>
  <dcterms:modified xsi:type="dcterms:W3CDTF">2023-04-20T08:05:55Z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2022-06-13T00:00:00Z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2023-04-19T00:00:00Z</vt:filetime>
  </property>
</Properties>
</file>